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media/image1.svg" ContentType="image/svg+xml"/>
  <Override PartName="/ppt/media/image2.svg" ContentType="image/svg+xml"/>
  <Override PartName="/ppt/media/image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0" r:id="rId3"/>
    <p:sldMasterId id="2147483652" r:id="rId4"/>
    <p:sldMasterId id="2147483654" r:id="rId5"/>
  </p:sldMasterIdLst>
  <p:notesMasterIdLst>
    <p:notesMasterId r:id="rId8"/>
  </p:notesMasterIdLst>
  <p:sldIdLst>
    <p:sldId id="257" r:id="rId6"/>
    <p:sldId id="263" r:id="rId7"/>
    <p:sldId id="703" r:id="rId9"/>
    <p:sldId id="672" r:id="rId10"/>
    <p:sldId id="673" r:id="rId11"/>
    <p:sldId id="674" r:id="rId12"/>
    <p:sldId id="675" r:id="rId13"/>
    <p:sldId id="676" r:id="rId14"/>
    <p:sldId id="677" r:id="rId15"/>
    <p:sldId id="678" r:id="rId16"/>
    <p:sldId id="679" r:id="rId17"/>
    <p:sldId id="680" r:id="rId18"/>
    <p:sldId id="709" r:id="rId19"/>
    <p:sldId id="710" r:id="rId20"/>
    <p:sldId id="711" r:id="rId21"/>
    <p:sldId id="712" r:id="rId22"/>
    <p:sldId id="282" r:id="rId23"/>
    <p:sldId id="285" r:id="rId24"/>
    <p:sldId id="383" r:id="rId25"/>
    <p:sldId id="384" r:id="rId26"/>
    <p:sldId id="471" r:id="rId27"/>
    <p:sldId id="472" r:id="rId28"/>
    <p:sldId id="473" r:id="rId29"/>
    <p:sldId id="629" r:id="rId30"/>
    <p:sldId id="630" r:id="rId31"/>
    <p:sldId id="631" r:id="rId32"/>
    <p:sldId id="632" r:id="rId33"/>
    <p:sldId id="633" r:id="rId34"/>
    <p:sldId id="634" r:id="rId35"/>
    <p:sldId id="656" r:id="rId36"/>
    <p:sldId id="657" r:id="rId37"/>
    <p:sldId id="658" r:id="rId38"/>
    <p:sldId id="659" r:id="rId39"/>
    <p:sldId id="670" r:id="rId40"/>
  </p:sldIdLst>
  <p:sldSz cx="12192000" cy="6858000"/>
  <p:notesSz cx="6858000" cy="9144000"/>
  <p:embeddedFontLst>
    <p:embeddedFont>
      <p:font typeface="华文楷体" panose="02010600040101010101" pitchFamily="2" charset="-122"/>
      <p:regular r:id="rId4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1" d="100"/>
          <a:sy n="71" d="100"/>
        </p:scale>
        <p:origin x="228" y="36"/>
      </p:cViewPr>
      <p:guideLst>
        <p:guide orient="horz" pos="2160"/>
        <p:guide pos="3840"/>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4" Type="http://schemas.openxmlformats.org/officeDocument/2006/relationships/font" Target="fonts/font1.fntdata"/><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774F3-6F06-4FF3-98A0-A087984888A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4535BD-329E-4FCE-BBA4-CE19034FD70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23020B4-C4F0-47FB-9EF6-DA1D8CA35CE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tags" Target="../tags/tag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tags" Target="../tags/tag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slideLayout" Target="../slideLayouts/slideLayout5.xml"/><Relationship Id="rId11" Type="http://schemas.openxmlformats.org/officeDocument/2006/relationships/theme" Target="../theme/theme4.xml"/><Relationship Id="rId10" Type="http://schemas.openxmlformats.org/officeDocument/2006/relationships/tags" Target="../tags/tag20.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image" Target="../media/image5.png"/><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image" Target="../media/image4.png"/><Relationship Id="rId1" Type="http://schemas.openxmlformats.org/officeDocument/2006/relationships/tags" Target="../tags/tag21.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68.xml"/><Relationship Id="rId3" Type="http://schemas.openxmlformats.org/officeDocument/2006/relationships/image" Target="../media/image7.png"/><Relationship Id="rId2" Type="http://schemas.openxmlformats.org/officeDocument/2006/relationships/tags" Target="../tags/tag67.xml"/><Relationship Id="rId1" Type="http://schemas.openxmlformats.org/officeDocument/2006/relationships/tags" Target="../tags/tag66.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tags" Target="../tags/tag71.xml"/><Relationship Id="rId3" Type="http://schemas.openxmlformats.org/officeDocument/2006/relationships/image" Target="../media/image7.png"/><Relationship Id="rId2" Type="http://schemas.openxmlformats.org/officeDocument/2006/relationships/tags" Target="../tags/tag70.xml"/><Relationship Id="rId1" Type="http://schemas.openxmlformats.org/officeDocument/2006/relationships/tags" Target="../tags/tag69.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tags" Target="../tags/tag74.xml"/><Relationship Id="rId3" Type="http://schemas.openxmlformats.org/officeDocument/2006/relationships/image" Target="../media/image7.png"/><Relationship Id="rId2" Type="http://schemas.openxmlformats.org/officeDocument/2006/relationships/tags" Target="../tags/tag73.xml"/><Relationship Id="rId1" Type="http://schemas.openxmlformats.org/officeDocument/2006/relationships/tags" Target="../tags/tag72.xml"/></Relationships>
</file>

<file path=ppt/slides/_rels/slide13.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image" Target="../media/image6.jpeg"/><Relationship Id="rId14" Type="http://schemas.openxmlformats.org/officeDocument/2006/relationships/slideLayout" Target="../slideLayouts/slideLayout2.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tags" Target="../tags/tag75.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3.png"/><Relationship Id="rId2" Type="http://schemas.openxmlformats.org/officeDocument/2006/relationships/tags" Target="../tags/tag88.xml"/><Relationship Id="rId1" Type="http://schemas.openxmlformats.org/officeDocument/2006/relationships/tags" Target="../tags/tag87.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tags" Target="../tags/tag91.xml"/><Relationship Id="rId3" Type="http://schemas.openxmlformats.org/officeDocument/2006/relationships/image" Target="../media/image13.png"/><Relationship Id="rId2" Type="http://schemas.openxmlformats.org/officeDocument/2006/relationships/tags" Target="../tags/tag90.xml"/><Relationship Id="rId1" Type="http://schemas.openxmlformats.org/officeDocument/2006/relationships/tags" Target="../tags/tag89.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94.xml"/><Relationship Id="rId3" Type="http://schemas.openxmlformats.org/officeDocument/2006/relationships/image" Target="../media/image15.png"/><Relationship Id="rId2" Type="http://schemas.openxmlformats.org/officeDocument/2006/relationships/tags" Target="../tags/tag93.xml"/><Relationship Id="rId1" Type="http://schemas.openxmlformats.org/officeDocument/2006/relationships/tags" Target="../tags/tag92.xml"/></Relationships>
</file>

<file path=ppt/slides/_rels/slide17.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2" Type="http://schemas.openxmlformats.org/officeDocument/2006/relationships/slideLayout" Target="../slideLayouts/slideLayout1.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image" Target="../media/image6.jpe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tags" Target="../tags/tag107.xml"/><Relationship Id="rId4" Type="http://schemas.openxmlformats.org/officeDocument/2006/relationships/image" Target="../media/image17.png"/><Relationship Id="rId3" Type="http://schemas.openxmlformats.org/officeDocument/2006/relationships/tags" Target="../tags/tag106.xml"/><Relationship Id="rId2" Type="http://schemas.openxmlformats.org/officeDocument/2006/relationships/image" Target="../media/image16.png"/><Relationship Id="rId1" Type="http://schemas.openxmlformats.org/officeDocument/2006/relationships/tags" Target="../tags/tag105.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tags" Target="../tags/tag108.xml"/></Relationships>
</file>

<file path=ppt/slides/_rels/slide2.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7" Type="http://schemas.openxmlformats.org/officeDocument/2006/relationships/notesSlide" Target="../notesSlides/notesSlide1.xml"/><Relationship Id="rId16" Type="http://schemas.openxmlformats.org/officeDocument/2006/relationships/slideLayout" Target="../slideLayouts/slideLayout1.xml"/><Relationship Id="rId15" Type="http://schemas.openxmlformats.org/officeDocument/2006/relationships/tags" Target="../tags/tag40.xml"/><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tags" Target="../tags/tag26.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tags" Target="../tags/tag109.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tags" Target="../tags/tag111.xml"/><Relationship Id="rId2" Type="http://schemas.openxmlformats.org/officeDocument/2006/relationships/image" Target="../media/image18.png"/><Relationship Id="rId1" Type="http://schemas.openxmlformats.org/officeDocument/2006/relationships/tags" Target="../tags/tag110.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tags" Target="../tags/tag112.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tags" Target="../tags/tag113.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tags" Target="../tags/tag114.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tags" Target="../tags/tag1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3.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2" Type="http://schemas.openxmlformats.org/officeDocument/2006/relationships/slideLayout" Target="../slideLayouts/slideLayout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tags" Target="../tags/tag117.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tags" Target="../tags/tag118.xml"/></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image" Target="../media/image20.png"/><Relationship Id="rId3" Type="http://schemas.openxmlformats.org/officeDocument/2006/relationships/tags" Target="../tags/tag120.xml"/><Relationship Id="rId2" Type="http://schemas.openxmlformats.org/officeDocument/2006/relationships/image" Target="../media/image17.png"/><Relationship Id="rId1" Type="http://schemas.openxmlformats.org/officeDocument/2006/relationships/tags" Target="../tags/tag119.xml"/></Relationships>
</file>

<file path=ppt/slides/_rels/slide34.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5" Type="http://schemas.openxmlformats.org/officeDocument/2006/relationships/notesSlide" Target="../notesSlides/notesSlide20.xml"/><Relationship Id="rId14" Type="http://schemas.openxmlformats.org/officeDocument/2006/relationships/slideLayout" Target="../slideLayouts/slideLayout5.xml"/><Relationship Id="rId13" Type="http://schemas.openxmlformats.org/officeDocument/2006/relationships/tags" Target="../tags/tag131.xml"/><Relationship Id="rId12" Type="http://schemas.openxmlformats.org/officeDocument/2006/relationships/image" Target="../media/image5.png"/><Relationship Id="rId11" Type="http://schemas.openxmlformats.org/officeDocument/2006/relationships/tags" Target="../tags/tag130.xml"/><Relationship Id="rId10" Type="http://schemas.openxmlformats.org/officeDocument/2006/relationships/tags" Target="../tags/tag129.xml"/><Relationship Id="rId1" Type="http://schemas.openxmlformats.org/officeDocument/2006/relationships/image" Target="../media/image21.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tags" Target="../tags/tag52.xml"/><Relationship Id="rId1" Type="http://schemas.openxmlformats.org/officeDocument/2006/relationships/tags" Target="../tags/tag51.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tags" Target="../tags/tag54.xml"/><Relationship Id="rId1" Type="http://schemas.openxmlformats.org/officeDocument/2006/relationships/tags" Target="../tags/tag53.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tags" Target="../tags/tag57.xml"/><Relationship Id="rId3" Type="http://schemas.openxmlformats.org/officeDocument/2006/relationships/image" Target="../media/image7.png"/><Relationship Id="rId2" Type="http://schemas.openxmlformats.org/officeDocument/2006/relationships/tags" Target="../tags/tag56.xml"/><Relationship Id="rId1" Type="http://schemas.openxmlformats.org/officeDocument/2006/relationships/tags" Target="../tags/tag55.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tags" Target="../tags/tag59.xml"/><Relationship Id="rId1" Type="http://schemas.openxmlformats.org/officeDocument/2006/relationships/tags" Target="../tags/tag58.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2.xml"/><Relationship Id="rId3" Type="http://schemas.openxmlformats.org/officeDocument/2006/relationships/image" Target="../media/image8.png"/><Relationship Id="rId2" Type="http://schemas.openxmlformats.org/officeDocument/2006/relationships/tags" Target="../tags/tag61.xml"/><Relationship Id="rId1" Type="http://schemas.openxmlformats.org/officeDocument/2006/relationships/tags" Target="../tags/tag60.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tags" Target="../tags/tag65.xml"/><Relationship Id="rId3" Type="http://schemas.openxmlformats.org/officeDocument/2006/relationships/image" Target="../media/image7.png"/><Relationship Id="rId2" Type="http://schemas.openxmlformats.org/officeDocument/2006/relationships/tags" Target="../tags/tag64.xml"/><Relationship Id="rId1" Type="http://schemas.openxmlformats.org/officeDocument/2006/relationships/tags" Target="../tags/tag6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9" name="Google Shape;56;p15"/>
          <p:cNvGrpSpPr/>
          <p:nvPr/>
        </p:nvGrpSpPr>
        <p:grpSpPr>
          <a:xfrm flipH="1">
            <a:off x="10504805" y="4194810"/>
            <a:ext cx="2939415" cy="4041775"/>
            <a:chOff x="-1006072" y="1271750"/>
            <a:chExt cx="4357952" cy="5991287"/>
          </a:xfrm>
        </p:grpSpPr>
        <p:sp>
          <p:nvSpPr>
            <p:cNvPr id="90" name="Google Shape;57;p15"/>
            <p:cNvSpPr/>
            <p:nvPr/>
          </p:nvSpPr>
          <p:spPr>
            <a:xfrm>
              <a:off x="1068003"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1" name="Google Shape;58;p15"/>
            <p:cNvSpPr/>
            <p:nvPr/>
          </p:nvSpPr>
          <p:spPr>
            <a:xfrm>
              <a:off x="136840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 name="Google Shape;59;p15"/>
            <p:cNvSpPr/>
            <p:nvPr/>
          </p:nvSpPr>
          <p:spPr>
            <a:xfrm>
              <a:off x="166885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 name="Google Shape;60;p15"/>
            <p:cNvSpPr/>
            <p:nvPr/>
          </p:nvSpPr>
          <p:spPr>
            <a:xfrm>
              <a:off x="1968814"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 name="Google Shape;61;p15"/>
            <p:cNvSpPr/>
            <p:nvPr/>
          </p:nvSpPr>
          <p:spPr>
            <a:xfrm>
              <a:off x="2269261"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 name="Google Shape;62;p15"/>
            <p:cNvSpPr/>
            <p:nvPr/>
          </p:nvSpPr>
          <p:spPr>
            <a:xfrm>
              <a:off x="2569708"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 name="Google Shape;63;p15"/>
            <p:cNvSpPr/>
            <p:nvPr/>
          </p:nvSpPr>
          <p:spPr>
            <a:xfrm>
              <a:off x="2866777"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 name="Google Shape;64;p15"/>
            <p:cNvSpPr/>
            <p:nvPr/>
          </p:nvSpPr>
          <p:spPr>
            <a:xfrm>
              <a:off x="1055875" y="4208223"/>
              <a:ext cx="502564" cy="182865"/>
            </a:xfrm>
            <a:custGeom>
              <a:avLst/>
              <a:gdLst/>
              <a:ahLst/>
              <a:cxnLst/>
              <a:rect l="l" t="t" r="r" b="b"/>
              <a:pathLst>
                <a:path w="12348" h="4493" extrusionOk="0">
                  <a:moveTo>
                    <a:pt x="9838" y="0"/>
                  </a:moveTo>
                  <a:cubicBezTo>
                    <a:pt x="9200" y="0"/>
                    <a:pt x="8568" y="272"/>
                    <a:pt x="8132" y="800"/>
                  </a:cubicBezTo>
                  <a:cubicBezTo>
                    <a:pt x="7799" y="1192"/>
                    <a:pt x="7620" y="1669"/>
                    <a:pt x="7608" y="2145"/>
                  </a:cubicBezTo>
                  <a:lnTo>
                    <a:pt x="2941" y="2181"/>
                  </a:lnTo>
                  <a:cubicBezTo>
                    <a:pt x="2906" y="1847"/>
                    <a:pt x="2739" y="1514"/>
                    <a:pt x="2465" y="1264"/>
                  </a:cubicBezTo>
                  <a:cubicBezTo>
                    <a:pt x="2206" y="1047"/>
                    <a:pt x="1887" y="940"/>
                    <a:pt x="1570" y="940"/>
                  </a:cubicBezTo>
                  <a:cubicBezTo>
                    <a:pt x="1173" y="940"/>
                    <a:pt x="778" y="1107"/>
                    <a:pt x="500" y="1431"/>
                  </a:cubicBezTo>
                  <a:cubicBezTo>
                    <a:pt x="0" y="2002"/>
                    <a:pt x="84" y="2883"/>
                    <a:pt x="655" y="3395"/>
                  </a:cubicBezTo>
                  <a:cubicBezTo>
                    <a:pt x="915" y="3612"/>
                    <a:pt x="1233" y="3719"/>
                    <a:pt x="1550" y="3719"/>
                  </a:cubicBezTo>
                  <a:cubicBezTo>
                    <a:pt x="1947" y="3719"/>
                    <a:pt x="2342" y="3552"/>
                    <a:pt x="2620" y="3228"/>
                  </a:cubicBezTo>
                  <a:cubicBezTo>
                    <a:pt x="2822" y="3002"/>
                    <a:pt x="2917" y="2728"/>
                    <a:pt x="2953" y="2443"/>
                  </a:cubicBezTo>
                  <a:lnTo>
                    <a:pt x="7620" y="2395"/>
                  </a:lnTo>
                  <a:cubicBezTo>
                    <a:pt x="7668" y="2978"/>
                    <a:pt x="7918" y="3562"/>
                    <a:pt x="8418" y="3955"/>
                  </a:cubicBezTo>
                  <a:cubicBezTo>
                    <a:pt x="8832" y="4316"/>
                    <a:pt x="9346" y="4492"/>
                    <a:pt x="9859" y="4492"/>
                  </a:cubicBezTo>
                  <a:cubicBezTo>
                    <a:pt x="10496" y="4492"/>
                    <a:pt x="11131" y="4220"/>
                    <a:pt x="11573" y="3693"/>
                  </a:cubicBezTo>
                  <a:cubicBezTo>
                    <a:pt x="12347" y="2752"/>
                    <a:pt x="12228" y="1335"/>
                    <a:pt x="11288" y="538"/>
                  </a:cubicBezTo>
                  <a:cubicBezTo>
                    <a:pt x="10868" y="176"/>
                    <a:pt x="10351" y="0"/>
                    <a:pt x="9838" y="0"/>
                  </a:cubicBez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 name="Google Shape;65;p15"/>
            <p:cNvSpPr/>
            <p:nvPr/>
          </p:nvSpPr>
          <p:spPr>
            <a:xfrm>
              <a:off x="1063608" y="2410971"/>
              <a:ext cx="94546" cy="94546"/>
            </a:xfrm>
            <a:custGeom>
              <a:avLst/>
              <a:gdLst/>
              <a:ahLst/>
              <a:cxnLst/>
              <a:rect l="l" t="t" r="r" b="b"/>
              <a:pathLst>
                <a:path w="2323" h="2323" extrusionOk="0">
                  <a:moveTo>
                    <a:pt x="1168" y="1"/>
                  </a:moveTo>
                  <a:cubicBezTo>
                    <a:pt x="525" y="1"/>
                    <a:pt x="1" y="525"/>
                    <a:pt x="1" y="1167"/>
                  </a:cubicBezTo>
                  <a:cubicBezTo>
                    <a:pt x="1" y="1799"/>
                    <a:pt x="525" y="2322"/>
                    <a:pt x="1168" y="2322"/>
                  </a:cubicBezTo>
                  <a:cubicBezTo>
                    <a:pt x="1811" y="2322"/>
                    <a:pt x="2323" y="1799"/>
                    <a:pt x="2323" y="1167"/>
                  </a:cubicBezTo>
                  <a:cubicBezTo>
                    <a:pt x="2323" y="525"/>
                    <a:pt x="1811" y="1"/>
                    <a:pt x="1168"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 name="Google Shape;66;p15"/>
            <p:cNvSpPr/>
            <p:nvPr/>
          </p:nvSpPr>
          <p:spPr>
            <a:xfrm>
              <a:off x="1063608" y="2277721"/>
              <a:ext cx="94546" cy="94546"/>
            </a:xfrm>
            <a:custGeom>
              <a:avLst/>
              <a:gdLst/>
              <a:ahLst/>
              <a:cxnLst/>
              <a:rect l="l" t="t" r="r" b="b"/>
              <a:pathLst>
                <a:path w="2323" h="2323" extrusionOk="0">
                  <a:moveTo>
                    <a:pt x="1168" y="0"/>
                  </a:moveTo>
                  <a:cubicBezTo>
                    <a:pt x="525" y="0"/>
                    <a:pt x="1" y="524"/>
                    <a:pt x="1" y="1167"/>
                  </a:cubicBezTo>
                  <a:cubicBezTo>
                    <a:pt x="1" y="1798"/>
                    <a:pt x="525" y="2322"/>
                    <a:pt x="1168" y="2322"/>
                  </a:cubicBezTo>
                  <a:cubicBezTo>
                    <a:pt x="1811" y="2322"/>
                    <a:pt x="2323" y="1798"/>
                    <a:pt x="2323" y="1167"/>
                  </a:cubicBezTo>
                  <a:cubicBezTo>
                    <a:pt x="2323" y="524"/>
                    <a:pt x="1811" y="0"/>
                    <a:pt x="1168"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 name="Google Shape;67;p15"/>
            <p:cNvSpPr/>
            <p:nvPr/>
          </p:nvSpPr>
          <p:spPr>
            <a:xfrm>
              <a:off x="1069916" y="1822700"/>
              <a:ext cx="914936" cy="110053"/>
            </a:xfrm>
            <a:custGeom>
              <a:avLst/>
              <a:gdLst/>
              <a:ahLst/>
              <a:cxnLst/>
              <a:rect l="l" t="t" r="r" b="b"/>
              <a:pathLst>
                <a:path w="22480" h="2704" extrusionOk="0">
                  <a:moveTo>
                    <a:pt x="1" y="1"/>
                  </a:moveTo>
                  <a:lnTo>
                    <a:pt x="1" y="2703"/>
                  </a:lnTo>
                  <a:lnTo>
                    <a:pt x="22480" y="2703"/>
                  </a:lnTo>
                  <a:lnTo>
                    <a:pt x="22480"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 name="Google Shape;68;p15"/>
            <p:cNvSpPr/>
            <p:nvPr/>
          </p:nvSpPr>
          <p:spPr>
            <a:xfrm>
              <a:off x="1069916" y="1981143"/>
              <a:ext cx="745828" cy="54335"/>
            </a:xfrm>
            <a:custGeom>
              <a:avLst/>
              <a:gdLst/>
              <a:ahLst/>
              <a:cxnLst/>
              <a:rect l="l" t="t" r="r" b="b"/>
              <a:pathLst>
                <a:path w="18325" h="1335" extrusionOk="0">
                  <a:moveTo>
                    <a:pt x="1" y="1"/>
                  </a:moveTo>
                  <a:lnTo>
                    <a:pt x="1" y="1334"/>
                  </a:lnTo>
                  <a:lnTo>
                    <a:pt x="18324" y="1334"/>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 name="Google Shape;69;p15"/>
            <p:cNvSpPr/>
            <p:nvPr/>
          </p:nvSpPr>
          <p:spPr>
            <a:xfrm>
              <a:off x="1069916" y="2069828"/>
              <a:ext cx="745828" cy="54823"/>
            </a:xfrm>
            <a:custGeom>
              <a:avLst/>
              <a:gdLst/>
              <a:ahLst/>
              <a:cxnLst/>
              <a:rect l="l" t="t" r="r" b="b"/>
              <a:pathLst>
                <a:path w="18325" h="1347" extrusionOk="0">
                  <a:moveTo>
                    <a:pt x="1" y="1"/>
                  </a:moveTo>
                  <a:lnTo>
                    <a:pt x="1" y="1346"/>
                  </a:lnTo>
                  <a:lnTo>
                    <a:pt x="18324" y="1346"/>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 name="Google Shape;70;p15"/>
            <p:cNvSpPr/>
            <p:nvPr/>
          </p:nvSpPr>
          <p:spPr>
            <a:xfrm>
              <a:off x="1069916" y="2158512"/>
              <a:ext cx="489947" cy="54335"/>
            </a:xfrm>
            <a:custGeom>
              <a:avLst/>
              <a:gdLst/>
              <a:ahLst/>
              <a:cxnLst/>
              <a:rect l="l" t="t" r="r" b="b"/>
              <a:pathLst>
                <a:path w="12038" h="1335" extrusionOk="0">
                  <a:moveTo>
                    <a:pt x="1" y="1"/>
                  </a:moveTo>
                  <a:lnTo>
                    <a:pt x="1" y="1334"/>
                  </a:lnTo>
                  <a:lnTo>
                    <a:pt x="12038" y="1334"/>
                  </a:lnTo>
                  <a:lnTo>
                    <a:pt x="12038"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 name="Google Shape;71;p15"/>
            <p:cNvSpPr/>
            <p:nvPr/>
          </p:nvSpPr>
          <p:spPr>
            <a:xfrm>
              <a:off x="1130966"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 name="Google Shape;72;p15"/>
            <p:cNvSpPr/>
            <p:nvPr/>
          </p:nvSpPr>
          <p:spPr>
            <a:xfrm>
              <a:off x="1267636" y="5001539"/>
              <a:ext cx="219536" cy="194831"/>
            </a:xfrm>
            <a:custGeom>
              <a:avLst/>
              <a:gdLst/>
              <a:ahLst/>
              <a:cxnLst/>
              <a:rect l="l" t="t" r="r" b="b"/>
              <a:pathLst>
                <a:path w="5394" h="4787" extrusionOk="0">
                  <a:moveTo>
                    <a:pt x="3334" y="0"/>
                  </a:moveTo>
                  <a:lnTo>
                    <a:pt x="0" y="4787"/>
                  </a:lnTo>
                  <a:lnTo>
                    <a:pt x="2060" y="4787"/>
                  </a:lnTo>
                  <a:lnTo>
                    <a:pt x="5394"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 name="Google Shape;73;p15"/>
            <p:cNvSpPr/>
            <p:nvPr/>
          </p:nvSpPr>
          <p:spPr>
            <a:xfrm>
              <a:off x="1403330" y="5001539"/>
              <a:ext cx="220513" cy="194831"/>
            </a:xfrm>
            <a:custGeom>
              <a:avLst/>
              <a:gdLst/>
              <a:ahLst/>
              <a:cxnLst/>
              <a:rect l="l" t="t" r="r" b="b"/>
              <a:pathLst>
                <a:path w="5418" h="4787" extrusionOk="0">
                  <a:moveTo>
                    <a:pt x="3346" y="0"/>
                  </a:moveTo>
                  <a:lnTo>
                    <a:pt x="0" y="4787"/>
                  </a:lnTo>
                  <a:lnTo>
                    <a:pt x="2084" y="4787"/>
                  </a:lnTo>
                  <a:lnTo>
                    <a:pt x="5418"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 name="Google Shape;74;p15"/>
            <p:cNvSpPr/>
            <p:nvPr/>
          </p:nvSpPr>
          <p:spPr>
            <a:xfrm>
              <a:off x="1539471"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 name="Google Shape;75;p15"/>
            <p:cNvSpPr/>
            <p:nvPr/>
          </p:nvSpPr>
          <p:spPr>
            <a:xfrm>
              <a:off x="1675653"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 name="Google Shape;76;p15"/>
            <p:cNvSpPr/>
            <p:nvPr/>
          </p:nvSpPr>
          <p:spPr>
            <a:xfrm>
              <a:off x="1811835"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 name="Google Shape;77;p15"/>
            <p:cNvSpPr/>
            <p:nvPr/>
          </p:nvSpPr>
          <p:spPr>
            <a:xfrm>
              <a:off x="1598120" y="4774272"/>
              <a:ext cx="1247862" cy="2488764"/>
            </a:xfrm>
            <a:custGeom>
              <a:avLst/>
              <a:gdLst/>
              <a:ahLst/>
              <a:cxnLst/>
              <a:rect l="l" t="t" r="r" b="b"/>
              <a:pathLst>
                <a:path w="30660" h="61149" extrusionOk="0">
                  <a:moveTo>
                    <a:pt x="727" y="0"/>
                  </a:moveTo>
                  <a:cubicBezTo>
                    <a:pt x="0" y="11014"/>
                    <a:pt x="3072" y="44744"/>
                    <a:pt x="4144" y="56293"/>
                  </a:cubicBezTo>
                  <a:cubicBezTo>
                    <a:pt x="4168" y="56603"/>
                    <a:pt x="4453" y="56960"/>
                    <a:pt x="4477" y="57245"/>
                  </a:cubicBezTo>
                  <a:cubicBezTo>
                    <a:pt x="4644" y="59019"/>
                    <a:pt x="4751" y="60091"/>
                    <a:pt x="4751" y="60258"/>
                  </a:cubicBezTo>
                  <a:cubicBezTo>
                    <a:pt x="4779" y="60847"/>
                    <a:pt x="6567" y="61148"/>
                    <a:pt x="8454" y="61148"/>
                  </a:cubicBezTo>
                  <a:cubicBezTo>
                    <a:pt x="10570" y="61148"/>
                    <a:pt x="12810" y="60770"/>
                    <a:pt x="12835" y="59996"/>
                  </a:cubicBezTo>
                  <a:lnTo>
                    <a:pt x="12871" y="57055"/>
                  </a:lnTo>
                  <a:lnTo>
                    <a:pt x="13276" y="56186"/>
                  </a:lnTo>
                  <a:lnTo>
                    <a:pt x="15633" y="14514"/>
                  </a:lnTo>
                  <a:cubicBezTo>
                    <a:pt x="15615" y="14003"/>
                    <a:pt x="15763" y="13674"/>
                    <a:pt x="15908" y="13674"/>
                  </a:cubicBezTo>
                  <a:cubicBezTo>
                    <a:pt x="16040" y="13674"/>
                    <a:pt x="16169" y="13945"/>
                    <a:pt x="16169" y="14597"/>
                  </a:cubicBezTo>
                  <a:cubicBezTo>
                    <a:pt x="16122" y="24872"/>
                    <a:pt x="18622" y="46697"/>
                    <a:pt x="19003" y="55733"/>
                  </a:cubicBezTo>
                  <a:cubicBezTo>
                    <a:pt x="19027" y="55948"/>
                    <a:pt x="19348" y="56162"/>
                    <a:pt x="19348" y="56364"/>
                  </a:cubicBezTo>
                  <a:cubicBezTo>
                    <a:pt x="19455" y="58567"/>
                    <a:pt x="19527" y="59936"/>
                    <a:pt x="19539" y="60079"/>
                  </a:cubicBezTo>
                  <a:cubicBezTo>
                    <a:pt x="19635" y="60525"/>
                    <a:pt x="21296" y="60734"/>
                    <a:pt x="23092" y="60734"/>
                  </a:cubicBezTo>
                  <a:cubicBezTo>
                    <a:pt x="25274" y="60734"/>
                    <a:pt x="27656" y="60426"/>
                    <a:pt x="27683" y="59865"/>
                  </a:cubicBezTo>
                  <a:cubicBezTo>
                    <a:pt x="27683" y="59734"/>
                    <a:pt x="27790" y="58424"/>
                    <a:pt x="27921" y="56257"/>
                  </a:cubicBezTo>
                  <a:cubicBezTo>
                    <a:pt x="27933" y="56007"/>
                    <a:pt x="28171" y="55733"/>
                    <a:pt x="28194" y="55448"/>
                  </a:cubicBezTo>
                  <a:cubicBezTo>
                    <a:pt x="28921" y="44041"/>
                    <a:pt x="30659" y="13573"/>
                    <a:pt x="29385" y="48"/>
                  </a:cubicBezTo>
                  <a:cubicBezTo>
                    <a:pt x="29385" y="48"/>
                    <a:pt x="15360" y="0"/>
                    <a:pt x="727"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 name="Google Shape;78;p15"/>
            <p:cNvSpPr/>
            <p:nvPr/>
          </p:nvSpPr>
          <p:spPr>
            <a:xfrm>
              <a:off x="1615091" y="4944844"/>
              <a:ext cx="1192103" cy="155596"/>
            </a:xfrm>
            <a:custGeom>
              <a:avLst/>
              <a:gdLst/>
              <a:ahLst/>
              <a:cxnLst/>
              <a:rect l="l" t="t" r="r" b="b"/>
              <a:pathLst>
                <a:path w="29290" h="3823" extrusionOk="0">
                  <a:moveTo>
                    <a:pt x="16252" y="0"/>
                  </a:moveTo>
                  <a:lnTo>
                    <a:pt x="0" y="1310"/>
                  </a:lnTo>
                  <a:cubicBezTo>
                    <a:pt x="0" y="1310"/>
                    <a:pt x="5668" y="3822"/>
                    <a:pt x="15443" y="3822"/>
                  </a:cubicBezTo>
                  <a:cubicBezTo>
                    <a:pt x="25230" y="3822"/>
                    <a:pt x="29290" y="1310"/>
                    <a:pt x="29290" y="1310"/>
                  </a:cubicBezTo>
                  <a:lnTo>
                    <a:pt x="16252" y="0"/>
                  </a:ln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 name="Google Shape;79;p15"/>
            <p:cNvSpPr/>
            <p:nvPr/>
          </p:nvSpPr>
          <p:spPr>
            <a:xfrm>
              <a:off x="1944598" y="1693805"/>
              <a:ext cx="632885" cy="1078224"/>
            </a:xfrm>
            <a:custGeom>
              <a:avLst/>
              <a:gdLst/>
              <a:ahLst/>
              <a:cxnLst/>
              <a:rect l="l" t="t" r="r" b="b"/>
              <a:pathLst>
                <a:path w="15550" h="26492" extrusionOk="0">
                  <a:moveTo>
                    <a:pt x="7870" y="0"/>
                  </a:moveTo>
                  <a:cubicBezTo>
                    <a:pt x="7870" y="0"/>
                    <a:pt x="131" y="3787"/>
                    <a:pt x="131" y="7335"/>
                  </a:cubicBezTo>
                  <a:cubicBezTo>
                    <a:pt x="131" y="10907"/>
                    <a:pt x="0" y="21860"/>
                    <a:pt x="1977" y="26492"/>
                  </a:cubicBezTo>
                  <a:lnTo>
                    <a:pt x="13657" y="26492"/>
                  </a:lnTo>
                  <a:cubicBezTo>
                    <a:pt x="15348" y="23587"/>
                    <a:pt x="15550" y="10918"/>
                    <a:pt x="15550" y="7370"/>
                  </a:cubicBezTo>
                  <a:cubicBezTo>
                    <a:pt x="15550" y="3822"/>
                    <a:pt x="7870" y="0"/>
                    <a:pt x="7870" y="0"/>
                  </a:cubicBezTo>
                  <a:close/>
                </a:path>
              </a:pathLst>
            </a:custGeom>
            <a:solidFill>
              <a:srgbClr val="03172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 name="Google Shape;80;p15"/>
            <p:cNvSpPr/>
            <p:nvPr/>
          </p:nvSpPr>
          <p:spPr>
            <a:xfrm>
              <a:off x="2657416" y="3209578"/>
              <a:ext cx="399348" cy="940170"/>
            </a:xfrm>
            <a:custGeom>
              <a:avLst/>
              <a:gdLst/>
              <a:ahLst/>
              <a:cxnLst/>
              <a:rect l="l" t="t" r="r" b="b"/>
              <a:pathLst>
                <a:path w="9812" h="23100" extrusionOk="0">
                  <a:moveTo>
                    <a:pt x="7287" y="0"/>
                  </a:moveTo>
                  <a:lnTo>
                    <a:pt x="310" y="5215"/>
                  </a:lnTo>
                  <a:lnTo>
                    <a:pt x="4287" y="15097"/>
                  </a:lnTo>
                  <a:lnTo>
                    <a:pt x="1" y="20014"/>
                  </a:lnTo>
                  <a:cubicBezTo>
                    <a:pt x="1" y="20014"/>
                    <a:pt x="897" y="23099"/>
                    <a:pt x="1032" y="23099"/>
                  </a:cubicBezTo>
                  <a:cubicBezTo>
                    <a:pt x="1034" y="23099"/>
                    <a:pt x="1035" y="23099"/>
                    <a:pt x="1036" y="23098"/>
                  </a:cubicBezTo>
                  <a:cubicBezTo>
                    <a:pt x="1155" y="23039"/>
                    <a:pt x="8978" y="18074"/>
                    <a:pt x="9395" y="16038"/>
                  </a:cubicBezTo>
                  <a:cubicBezTo>
                    <a:pt x="9811" y="14002"/>
                    <a:pt x="7287" y="0"/>
                    <a:pt x="7287" y="0"/>
                  </a:cubicBezTo>
                  <a:close/>
                </a:path>
              </a:pathLst>
            </a:custGeom>
            <a:solidFill>
              <a:srgbClr val="0E26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 name="Google Shape;81;p15"/>
            <p:cNvSpPr/>
            <p:nvPr/>
          </p:nvSpPr>
          <p:spPr>
            <a:xfrm>
              <a:off x="1425104" y="3226997"/>
              <a:ext cx="400814" cy="942124"/>
            </a:xfrm>
            <a:custGeom>
              <a:avLst/>
              <a:gdLst/>
              <a:ahLst/>
              <a:cxnLst/>
              <a:rect l="l" t="t" r="r" b="b"/>
              <a:pathLst>
                <a:path w="9848" h="23148" extrusionOk="0">
                  <a:moveTo>
                    <a:pt x="2835" y="1"/>
                  </a:moveTo>
                  <a:cubicBezTo>
                    <a:pt x="2835" y="1"/>
                    <a:pt x="1" y="13538"/>
                    <a:pt x="418" y="15562"/>
                  </a:cubicBezTo>
                  <a:cubicBezTo>
                    <a:pt x="834" y="17610"/>
                    <a:pt x="8704" y="23087"/>
                    <a:pt x="8823" y="23146"/>
                  </a:cubicBezTo>
                  <a:cubicBezTo>
                    <a:pt x="8825" y="23147"/>
                    <a:pt x="8826" y="23148"/>
                    <a:pt x="8828" y="23148"/>
                  </a:cubicBezTo>
                  <a:cubicBezTo>
                    <a:pt x="8963" y="23148"/>
                    <a:pt x="9847" y="20063"/>
                    <a:pt x="9847" y="20063"/>
                  </a:cubicBezTo>
                  <a:lnTo>
                    <a:pt x="5561" y="15145"/>
                  </a:lnTo>
                  <a:lnTo>
                    <a:pt x="9538" y="5263"/>
                  </a:lnTo>
                  <a:lnTo>
                    <a:pt x="2835" y="1"/>
                  </a:lnTo>
                  <a:close/>
                </a:path>
              </a:pathLst>
            </a:custGeom>
            <a:solidFill>
              <a:srgbClr val="0E26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 name="Google Shape;82;p15"/>
            <p:cNvSpPr/>
            <p:nvPr/>
          </p:nvSpPr>
          <p:spPr>
            <a:xfrm>
              <a:off x="1367473" y="2660053"/>
              <a:ext cx="1682009" cy="2371589"/>
            </a:xfrm>
            <a:custGeom>
              <a:avLst/>
              <a:gdLst/>
              <a:ahLst/>
              <a:cxnLst/>
              <a:rect l="l" t="t" r="r" b="b"/>
              <a:pathLst>
                <a:path w="41327" h="58270" extrusionOk="0">
                  <a:moveTo>
                    <a:pt x="17026" y="0"/>
                  </a:moveTo>
                  <a:cubicBezTo>
                    <a:pt x="17026" y="0"/>
                    <a:pt x="9489" y="2917"/>
                    <a:pt x="6930" y="4656"/>
                  </a:cubicBezTo>
                  <a:cubicBezTo>
                    <a:pt x="3524" y="6966"/>
                    <a:pt x="107" y="15717"/>
                    <a:pt x="0" y="18515"/>
                  </a:cubicBezTo>
                  <a:cubicBezTo>
                    <a:pt x="0" y="18515"/>
                    <a:pt x="4929" y="19693"/>
                    <a:pt x="9156" y="20836"/>
                  </a:cubicBezTo>
                  <a:cubicBezTo>
                    <a:pt x="9275" y="22872"/>
                    <a:pt x="9192" y="25194"/>
                    <a:pt x="8799" y="27873"/>
                  </a:cubicBezTo>
                  <a:cubicBezTo>
                    <a:pt x="8585" y="29230"/>
                    <a:pt x="6179" y="44482"/>
                    <a:pt x="5298" y="52090"/>
                  </a:cubicBezTo>
                  <a:cubicBezTo>
                    <a:pt x="5239" y="52566"/>
                    <a:pt x="6358" y="53614"/>
                    <a:pt x="6299" y="54067"/>
                  </a:cubicBezTo>
                  <a:cubicBezTo>
                    <a:pt x="6120" y="55543"/>
                    <a:pt x="5906" y="57150"/>
                    <a:pt x="6096" y="57436"/>
                  </a:cubicBezTo>
                  <a:cubicBezTo>
                    <a:pt x="6346" y="57817"/>
                    <a:pt x="13299" y="58270"/>
                    <a:pt x="21443" y="58270"/>
                  </a:cubicBezTo>
                  <a:cubicBezTo>
                    <a:pt x="28730" y="58270"/>
                    <a:pt x="35147" y="57615"/>
                    <a:pt x="35421" y="57353"/>
                  </a:cubicBezTo>
                  <a:cubicBezTo>
                    <a:pt x="35671" y="57162"/>
                    <a:pt x="35445" y="56210"/>
                    <a:pt x="35338" y="54531"/>
                  </a:cubicBezTo>
                  <a:cubicBezTo>
                    <a:pt x="35326" y="54186"/>
                    <a:pt x="36445" y="53305"/>
                    <a:pt x="36409" y="52924"/>
                  </a:cubicBezTo>
                  <a:cubicBezTo>
                    <a:pt x="36017" y="46613"/>
                    <a:pt x="33873" y="32183"/>
                    <a:pt x="33814" y="31326"/>
                  </a:cubicBezTo>
                  <a:cubicBezTo>
                    <a:pt x="33552" y="27218"/>
                    <a:pt x="33683" y="23813"/>
                    <a:pt x="33992" y="20967"/>
                  </a:cubicBezTo>
                  <a:cubicBezTo>
                    <a:pt x="38576" y="20265"/>
                    <a:pt x="41327" y="15955"/>
                    <a:pt x="41327" y="15955"/>
                  </a:cubicBezTo>
                  <a:cubicBezTo>
                    <a:pt x="41208" y="12633"/>
                    <a:pt x="39803" y="7489"/>
                    <a:pt x="37005" y="5715"/>
                  </a:cubicBezTo>
                  <a:cubicBezTo>
                    <a:pt x="35135" y="4037"/>
                    <a:pt x="28349" y="1263"/>
                    <a:pt x="26480" y="715"/>
                  </a:cubicBezTo>
                  <a:cubicBezTo>
                    <a:pt x="25721" y="492"/>
                    <a:pt x="25006" y="422"/>
                    <a:pt x="24298" y="422"/>
                  </a:cubicBezTo>
                  <a:cubicBezTo>
                    <a:pt x="23141" y="422"/>
                    <a:pt x="22001" y="607"/>
                    <a:pt x="20706" y="607"/>
                  </a:cubicBezTo>
                  <a:cubicBezTo>
                    <a:pt x="19621" y="607"/>
                    <a:pt x="18427" y="477"/>
                    <a:pt x="17026"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 name="Google Shape;83;p15"/>
            <p:cNvSpPr/>
            <p:nvPr/>
          </p:nvSpPr>
          <p:spPr>
            <a:xfrm>
              <a:off x="2053022" y="2400797"/>
              <a:ext cx="384615" cy="318925"/>
            </a:xfrm>
            <a:custGeom>
              <a:avLst/>
              <a:gdLst/>
              <a:ahLst/>
              <a:cxnLst/>
              <a:rect l="l" t="t" r="r" b="b"/>
              <a:pathLst>
                <a:path w="9450" h="7836" extrusionOk="0">
                  <a:moveTo>
                    <a:pt x="587" y="1"/>
                  </a:moveTo>
                  <a:lnTo>
                    <a:pt x="587" y="1"/>
                  </a:lnTo>
                  <a:cubicBezTo>
                    <a:pt x="599" y="1477"/>
                    <a:pt x="492" y="4513"/>
                    <a:pt x="182" y="6370"/>
                  </a:cubicBezTo>
                  <a:cubicBezTo>
                    <a:pt x="0" y="7389"/>
                    <a:pt x="2797" y="7835"/>
                    <a:pt x="5353" y="7835"/>
                  </a:cubicBezTo>
                  <a:cubicBezTo>
                    <a:pt x="7485" y="7835"/>
                    <a:pt x="9449" y="7525"/>
                    <a:pt x="9374" y="6978"/>
                  </a:cubicBezTo>
                  <a:cubicBezTo>
                    <a:pt x="9255" y="6644"/>
                    <a:pt x="8909" y="2549"/>
                    <a:pt x="9016" y="382"/>
                  </a:cubicBezTo>
                  <a:lnTo>
                    <a:pt x="587" y="1"/>
                  </a:ln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 name="Google Shape;84;p15"/>
            <p:cNvSpPr/>
            <p:nvPr/>
          </p:nvSpPr>
          <p:spPr>
            <a:xfrm>
              <a:off x="2076873" y="2363963"/>
              <a:ext cx="343142" cy="217135"/>
            </a:xfrm>
            <a:custGeom>
              <a:avLst/>
              <a:gdLst/>
              <a:ahLst/>
              <a:cxnLst/>
              <a:rect l="l" t="t" r="r" b="b"/>
              <a:pathLst>
                <a:path w="8431" h="5335" extrusionOk="0">
                  <a:moveTo>
                    <a:pt x="8430" y="1"/>
                  </a:moveTo>
                  <a:lnTo>
                    <a:pt x="1" y="906"/>
                  </a:lnTo>
                  <a:cubicBezTo>
                    <a:pt x="1" y="906"/>
                    <a:pt x="72" y="1441"/>
                    <a:pt x="13" y="2382"/>
                  </a:cubicBezTo>
                  <a:cubicBezTo>
                    <a:pt x="13" y="2382"/>
                    <a:pt x="2525" y="5335"/>
                    <a:pt x="4311" y="5335"/>
                  </a:cubicBezTo>
                  <a:cubicBezTo>
                    <a:pt x="6097" y="5335"/>
                    <a:pt x="8395" y="2596"/>
                    <a:pt x="8395" y="2596"/>
                  </a:cubicBezTo>
                  <a:cubicBezTo>
                    <a:pt x="8395" y="2596"/>
                    <a:pt x="8347" y="775"/>
                    <a:pt x="8430" y="1"/>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 name="Google Shape;85;p15"/>
            <p:cNvSpPr/>
            <p:nvPr/>
          </p:nvSpPr>
          <p:spPr>
            <a:xfrm>
              <a:off x="2493640" y="1956032"/>
              <a:ext cx="179528" cy="223443"/>
            </a:xfrm>
            <a:custGeom>
              <a:avLst/>
              <a:gdLst/>
              <a:ahLst/>
              <a:cxnLst/>
              <a:rect l="l" t="t" r="r" b="b"/>
              <a:pathLst>
                <a:path w="4411" h="5490" extrusionOk="0">
                  <a:moveTo>
                    <a:pt x="2769" y="0"/>
                  </a:moveTo>
                  <a:cubicBezTo>
                    <a:pt x="2657" y="0"/>
                    <a:pt x="2540" y="11"/>
                    <a:pt x="2417" y="34"/>
                  </a:cubicBezTo>
                  <a:cubicBezTo>
                    <a:pt x="1215" y="273"/>
                    <a:pt x="405" y="1035"/>
                    <a:pt x="203" y="2559"/>
                  </a:cubicBezTo>
                  <a:cubicBezTo>
                    <a:pt x="0" y="4094"/>
                    <a:pt x="762" y="4904"/>
                    <a:pt x="1691" y="5380"/>
                  </a:cubicBezTo>
                  <a:cubicBezTo>
                    <a:pt x="1833" y="5455"/>
                    <a:pt x="1976" y="5489"/>
                    <a:pt x="2117" y="5489"/>
                  </a:cubicBezTo>
                  <a:cubicBezTo>
                    <a:pt x="3105" y="5489"/>
                    <a:pt x="4040" y="3818"/>
                    <a:pt x="4227" y="2475"/>
                  </a:cubicBezTo>
                  <a:cubicBezTo>
                    <a:pt x="4411" y="1081"/>
                    <a:pt x="3868" y="0"/>
                    <a:pt x="2769"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 name="Google Shape;86;p15"/>
            <p:cNvSpPr/>
            <p:nvPr/>
          </p:nvSpPr>
          <p:spPr>
            <a:xfrm>
              <a:off x="2572150" y="1956113"/>
              <a:ext cx="78999" cy="49817"/>
            </a:xfrm>
            <a:custGeom>
              <a:avLst/>
              <a:gdLst/>
              <a:ahLst/>
              <a:cxnLst/>
              <a:rect l="l" t="t" r="r" b="b"/>
              <a:pathLst>
                <a:path w="1941" h="1224" extrusionOk="0">
                  <a:moveTo>
                    <a:pt x="820" y="0"/>
                  </a:moveTo>
                  <a:cubicBezTo>
                    <a:pt x="433" y="0"/>
                    <a:pt x="155" y="140"/>
                    <a:pt x="155" y="140"/>
                  </a:cubicBezTo>
                  <a:lnTo>
                    <a:pt x="0" y="1223"/>
                  </a:lnTo>
                  <a:cubicBezTo>
                    <a:pt x="222" y="536"/>
                    <a:pt x="784" y="318"/>
                    <a:pt x="1254" y="318"/>
                  </a:cubicBezTo>
                  <a:cubicBezTo>
                    <a:pt x="1565" y="318"/>
                    <a:pt x="1836" y="414"/>
                    <a:pt x="1941" y="533"/>
                  </a:cubicBezTo>
                  <a:cubicBezTo>
                    <a:pt x="1941" y="533"/>
                    <a:pt x="1715" y="116"/>
                    <a:pt x="1072" y="21"/>
                  </a:cubicBezTo>
                  <a:cubicBezTo>
                    <a:pt x="984" y="6"/>
                    <a:pt x="900" y="0"/>
                    <a:pt x="820"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 name="Google Shape;87;p15"/>
            <p:cNvSpPr/>
            <p:nvPr/>
          </p:nvSpPr>
          <p:spPr>
            <a:xfrm>
              <a:off x="1852779" y="1956520"/>
              <a:ext cx="179080" cy="223443"/>
            </a:xfrm>
            <a:custGeom>
              <a:avLst/>
              <a:gdLst/>
              <a:ahLst/>
              <a:cxnLst/>
              <a:rect l="l" t="t" r="r" b="b"/>
              <a:pathLst>
                <a:path w="4400" h="5490" extrusionOk="0">
                  <a:moveTo>
                    <a:pt x="1625" y="0"/>
                  </a:moveTo>
                  <a:cubicBezTo>
                    <a:pt x="544" y="0"/>
                    <a:pt x="1" y="1081"/>
                    <a:pt x="185" y="2475"/>
                  </a:cubicBezTo>
                  <a:cubicBezTo>
                    <a:pt x="372" y="3818"/>
                    <a:pt x="1306" y="5489"/>
                    <a:pt x="2294" y="5489"/>
                  </a:cubicBezTo>
                  <a:cubicBezTo>
                    <a:pt x="2436" y="5489"/>
                    <a:pt x="2579" y="5455"/>
                    <a:pt x="2721" y="5380"/>
                  </a:cubicBezTo>
                  <a:cubicBezTo>
                    <a:pt x="3638" y="4904"/>
                    <a:pt x="4400" y="4094"/>
                    <a:pt x="4209" y="2570"/>
                  </a:cubicBezTo>
                  <a:cubicBezTo>
                    <a:pt x="3995" y="1034"/>
                    <a:pt x="3197" y="284"/>
                    <a:pt x="1971" y="34"/>
                  </a:cubicBezTo>
                  <a:cubicBezTo>
                    <a:pt x="1850" y="11"/>
                    <a:pt x="1735" y="0"/>
                    <a:pt x="1625"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 name="Google Shape;88;p15"/>
            <p:cNvSpPr/>
            <p:nvPr/>
          </p:nvSpPr>
          <p:spPr>
            <a:xfrm>
              <a:off x="1874798" y="1956764"/>
              <a:ext cx="79039" cy="49613"/>
            </a:xfrm>
            <a:custGeom>
              <a:avLst/>
              <a:gdLst/>
              <a:ahLst/>
              <a:cxnLst/>
              <a:rect l="l" t="t" r="r" b="b"/>
              <a:pathLst>
                <a:path w="1942" h="1219" extrusionOk="0">
                  <a:moveTo>
                    <a:pt x="1099" y="0"/>
                  </a:moveTo>
                  <a:cubicBezTo>
                    <a:pt x="1026" y="0"/>
                    <a:pt x="949" y="5"/>
                    <a:pt x="870" y="16"/>
                  </a:cubicBezTo>
                  <a:cubicBezTo>
                    <a:pt x="227" y="124"/>
                    <a:pt x="1" y="540"/>
                    <a:pt x="1" y="540"/>
                  </a:cubicBezTo>
                  <a:cubicBezTo>
                    <a:pt x="107" y="420"/>
                    <a:pt x="383" y="321"/>
                    <a:pt x="699" y="321"/>
                  </a:cubicBezTo>
                  <a:cubicBezTo>
                    <a:pt x="1167" y="321"/>
                    <a:pt x="1722" y="537"/>
                    <a:pt x="1942" y="1219"/>
                  </a:cubicBezTo>
                  <a:lnTo>
                    <a:pt x="1787" y="136"/>
                  </a:lnTo>
                  <a:cubicBezTo>
                    <a:pt x="1787" y="136"/>
                    <a:pt x="1491" y="0"/>
                    <a:pt x="1099"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2" name="Google Shape;89;p15"/>
            <p:cNvSpPr/>
            <p:nvPr/>
          </p:nvSpPr>
          <p:spPr>
            <a:xfrm>
              <a:off x="1948953" y="1581881"/>
              <a:ext cx="628530" cy="659544"/>
            </a:xfrm>
            <a:custGeom>
              <a:avLst/>
              <a:gdLst/>
              <a:ahLst/>
              <a:cxnLst/>
              <a:rect l="l" t="t" r="r" b="b"/>
              <a:pathLst>
                <a:path w="15443" h="16205" extrusionOk="0">
                  <a:moveTo>
                    <a:pt x="7728" y="0"/>
                  </a:moveTo>
                  <a:cubicBezTo>
                    <a:pt x="3453" y="0"/>
                    <a:pt x="1" y="2750"/>
                    <a:pt x="1" y="8477"/>
                  </a:cubicBezTo>
                  <a:cubicBezTo>
                    <a:pt x="1" y="12752"/>
                    <a:pt x="3453" y="16204"/>
                    <a:pt x="7728" y="16204"/>
                  </a:cubicBezTo>
                  <a:cubicBezTo>
                    <a:pt x="11990" y="16204"/>
                    <a:pt x="15443" y="12752"/>
                    <a:pt x="15443" y="8477"/>
                  </a:cubicBezTo>
                  <a:cubicBezTo>
                    <a:pt x="15443" y="2870"/>
                    <a:pt x="11978" y="0"/>
                    <a:pt x="7728"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3" name="Google Shape;90;p15"/>
            <p:cNvSpPr/>
            <p:nvPr/>
          </p:nvSpPr>
          <p:spPr>
            <a:xfrm>
              <a:off x="1947976" y="1926891"/>
              <a:ext cx="629507" cy="577777"/>
            </a:xfrm>
            <a:custGeom>
              <a:avLst/>
              <a:gdLst/>
              <a:ahLst/>
              <a:cxnLst/>
              <a:rect l="l" t="t" r="r" b="b"/>
              <a:pathLst>
                <a:path w="15467" h="14196" extrusionOk="0">
                  <a:moveTo>
                    <a:pt x="15467" y="0"/>
                  </a:moveTo>
                  <a:lnTo>
                    <a:pt x="1" y="24"/>
                  </a:lnTo>
                  <a:cubicBezTo>
                    <a:pt x="1" y="4156"/>
                    <a:pt x="1" y="7608"/>
                    <a:pt x="1584" y="9859"/>
                  </a:cubicBezTo>
                  <a:cubicBezTo>
                    <a:pt x="2489" y="11156"/>
                    <a:pt x="4775" y="13419"/>
                    <a:pt x="6537" y="14038"/>
                  </a:cubicBezTo>
                  <a:cubicBezTo>
                    <a:pt x="6813" y="14132"/>
                    <a:pt x="7390" y="14196"/>
                    <a:pt x="7901" y="14196"/>
                  </a:cubicBezTo>
                  <a:cubicBezTo>
                    <a:pt x="8228" y="14196"/>
                    <a:pt x="8528" y="14170"/>
                    <a:pt x="8704" y="14109"/>
                  </a:cubicBezTo>
                  <a:cubicBezTo>
                    <a:pt x="10490" y="13514"/>
                    <a:pt x="12943" y="11192"/>
                    <a:pt x="13895" y="9847"/>
                  </a:cubicBezTo>
                  <a:cubicBezTo>
                    <a:pt x="15467" y="7597"/>
                    <a:pt x="15467" y="4144"/>
                    <a:pt x="15467"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4" name="Google Shape;91;p15"/>
            <p:cNvSpPr/>
            <p:nvPr/>
          </p:nvSpPr>
          <p:spPr>
            <a:xfrm>
              <a:off x="2346794" y="2016511"/>
              <a:ext cx="137647" cy="28287"/>
            </a:xfrm>
            <a:custGeom>
              <a:avLst/>
              <a:gdLst/>
              <a:ahLst/>
              <a:cxnLst/>
              <a:rect l="l" t="t" r="r" b="b"/>
              <a:pathLst>
                <a:path w="3382" h="695" extrusionOk="0">
                  <a:moveTo>
                    <a:pt x="2477" y="1"/>
                  </a:moveTo>
                  <a:cubicBezTo>
                    <a:pt x="2191" y="25"/>
                    <a:pt x="1918" y="37"/>
                    <a:pt x="1656" y="84"/>
                  </a:cubicBezTo>
                  <a:cubicBezTo>
                    <a:pt x="1382" y="120"/>
                    <a:pt x="1120" y="168"/>
                    <a:pt x="846" y="239"/>
                  </a:cubicBezTo>
                  <a:cubicBezTo>
                    <a:pt x="584" y="322"/>
                    <a:pt x="334" y="406"/>
                    <a:pt x="72" y="513"/>
                  </a:cubicBezTo>
                  <a:cubicBezTo>
                    <a:pt x="36" y="537"/>
                    <a:pt x="1" y="584"/>
                    <a:pt x="36" y="620"/>
                  </a:cubicBezTo>
                  <a:cubicBezTo>
                    <a:pt x="46" y="670"/>
                    <a:pt x="89" y="695"/>
                    <a:pt x="138" y="695"/>
                  </a:cubicBezTo>
                  <a:cubicBezTo>
                    <a:pt x="147" y="695"/>
                    <a:pt x="157" y="694"/>
                    <a:pt x="167" y="692"/>
                  </a:cubicBezTo>
                  <a:cubicBezTo>
                    <a:pt x="405" y="620"/>
                    <a:pt x="667" y="549"/>
                    <a:pt x="929" y="501"/>
                  </a:cubicBezTo>
                  <a:cubicBezTo>
                    <a:pt x="1179" y="453"/>
                    <a:pt x="1441" y="394"/>
                    <a:pt x="1703" y="358"/>
                  </a:cubicBezTo>
                  <a:cubicBezTo>
                    <a:pt x="1965" y="334"/>
                    <a:pt x="2215" y="299"/>
                    <a:pt x="2489" y="287"/>
                  </a:cubicBezTo>
                  <a:cubicBezTo>
                    <a:pt x="2751" y="263"/>
                    <a:pt x="3013" y="263"/>
                    <a:pt x="3275" y="263"/>
                  </a:cubicBezTo>
                  <a:cubicBezTo>
                    <a:pt x="3334" y="263"/>
                    <a:pt x="3382" y="215"/>
                    <a:pt x="3382" y="168"/>
                  </a:cubicBezTo>
                  <a:cubicBezTo>
                    <a:pt x="3382" y="108"/>
                    <a:pt x="3346" y="61"/>
                    <a:pt x="3287" y="49"/>
                  </a:cubicBezTo>
                  <a:cubicBezTo>
                    <a:pt x="3025" y="25"/>
                    <a:pt x="2739" y="1"/>
                    <a:pt x="247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5" name="Google Shape;92;p15"/>
            <p:cNvSpPr/>
            <p:nvPr/>
          </p:nvSpPr>
          <p:spPr>
            <a:xfrm>
              <a:off x="2023596" y="2020541"/>
              <a:ext cx="137159" cy="19780"/>
            </a:xfrm>
            <a:custGeom>
              <a:avLst/>
              <a:gdLst/>
              <a:ahLst/>
              <a:cxnLst/>
              <a:rect l="l" t="t" r="r" b="b"/>
              <a:pathLst>
                <a:path w="3370" h="486" extrusionOk="0">
                  <a:moveTo>
                    <a:pt x="1280" y="0"/>
                  </a:moveTo>
                  <a:cubicBezTo>
                    <a:pt x="1143" y="0"/>
                    <a:pt x="1006" y="3"/>
                    <a:pt x="869" y="9"/>
                  </a:cubicBezTo>
                  <a:cubicBezTo>
                    <a:pt x="607" y="21"/>
                    <a:pt x="334" y="69"/>
                    <a:pt x="72" y="128"/>
                  </a:cubicBezTo>
                  <a:cubicBezTo>
                    <a:pt x="24" y="128"/>
                    <a:pt x="0" y="188"/>
                    <a:pt x="0" y="235"/>
                  </a:cubicBezTo>
                  <a:cubicBezTo>
                    <a:pt x="0" y="283"/>
                    <a:pt x="36" y="319"/>
                    <a:pt x="95" y="319"/>
                  </a:cubicBezTo>
                  <a:cubicBezTo>
                    <a:pt x="369" y="307"/>
                    <a:pt x="619" y="283"/>
                    <a:pt x="893" y="283"/>
                  </a:cubicBezTo>
                  <a:cubicBezTo>
                    <a:pt x="1155" y="283"/>
                    <a:pt x="1405" y="283"/>
                    <a:pt x="1679" y="295"/>
                  </a:cubicBezTo>
                  <a:cubicBezTo>
                    <a:pt x="1941" y="307"/>
                    <a:pt x="2203" y="343"/>
                    <a:pt x="2465" y="366"/>
                  </a:cubicBezTo>
                  <a:cubicBezTo>
                    <a:pt x="2715" y="402"/>
                    <a:pt x="2989" y="438"/>
                    <a:pt x="3239" y="485"/>
                  </a:cubicBezTo>
                  <a:cubicBezTo>
                    <a:pt x="3298" y="485"/>
                    <a:pt x="3358" y="462"/>
                    <a:pt x="3346" y="426"/>
                  </a:cubicBezTo>
                  <a:cubicBezTo>
                    <a:pt x="3370" y="366"/>
                    <a:pt x="3346" y="307"/>
                    <a:pt x="3286" y="295"/>
                  </a:cubicBezTo>
                  <a:cubicBezTo>
                    <a:pt x="3024" y="200"/>
                    <a:pt x="2762" y="140"/>
                    <a:pt x="2489" y="104"/>
                  </a:cubicBezTo>
                  <a:cubicBezTo>
                    <a:pt x="2227" y="57"/>
                    <a:pt x="1965" y="21"/>
                    <a:pt x="1691" y="9"/>
                  </a:cubicBezTo>
                  <a:cubicBezTo>
                    <a:pt x="1554" y="3"/>
                    <a:pt x="1417" y="0"/>
                    <a:pt x="128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6" name="Google Shape;93;p15"/>
            <p:cNvSpPr/>
            <p:nvPr/>
          </p:nvSpPr>
          <p:spPr>
            <a:xfrm>
              <a:off x="2191728" y="2273977"/>
              <a:ext cx="142979" cy="31909"/>
            </a:xfrm>
            <a:custGeom>
              <a:avLst/>
              <a:gdLst/>
              <a:ahLst/>
              <a:cxnLst/>
              <a:rect l="l" t="t" r="r" b="b"/>
              <a:pathLst>
                <a:path w="3513" h="784" extrusionOk="0">
                  <a:moveTo>
                    <a:pt x="1818" y="0"/>
                  </a:moveTo>
                  <a:cubicBezTo>
                    <a:pt x="1245" y="0"/>
                    <a:pt x="655" y="66"/>
                    <a:pt x="405" y="188"/>
                  </a:cubicBezTo>
                  <a:cubicBezTo>
                    <a:pt x="1" y="402"/>
                    <a:pt x="1298" y="783"/>
                    <a:pt x="1739" y="783"/>
                  </a:cubicBezTo>
                  <a:cubicBezTo>
                    <a:pt x="2203" y="783"/>
                    <a:pt x="3513" y="438"/>
                    <a:pt x="3096" y="188"/>
                  </a:cubicBezTo>
                  <a:cubicBezTo>
                    <a:pt x="2893" y="60"/>
                    <a:pt x="2363" y="0"/>
                    <a:pt x="1818"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7" name="Google Shape;94;p15"/>
            <p:cNvSpPr/>
            <p:nvPr/>
          </p:nvSpPr>
          <p:spPr>
            <a:xfrm>
              <a:off x="2206258" y="2424565"/>
              <a:ext cx="115385" cy="10216"/>
            </a:xfrm>
            <a:custGeom>
              <a:avLst/>
              <a:gdLst/>
              <a:ahLst/>
              <a:cxnLst/>
              <a:rect l="l" t="t" r="r" b="b"/>
              <a:pathLst>
                <a:path w="2835" h="251" extrusionOk="0">
                  <a:moveTo>
                    <a:pt x="1382" y="0"/>
                  </a:moveTo>
                  <a:cubicBezTo>
                    <a:pt x="1013" y="0"/>
                    <a:pt x="1" y="131"/>
                    <a:pt x="346" y="238"/>
                  </a:cubicBezTo>
                  <a:cubicBezTo>
                    <a:pt x="346" y="238"/>
                    <a:pt x="906" y="155"/>
                    <a:pt x="1370" y="155"/>
                  </a:cubicBezTo>
                  <a:cubicBezTo>
                    <a:pt x="1834" y="155"/>
                    <a:pt x="2501" y="250"/>
                    <a:pt x="2501" y="250"/>
                  </a:cubicBezTo>
                  <a:cubicBezTo>
                    <a:pt x="2835" y="155"/>
                    <a:pt x="1775" y="12"/>
                    <a:pt x="1382"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8" name="Google Shape;95;p15"/>
            <p:cNvSpPr/>
            <p:nvPr/>
          </p:nvSpPr>
          <p:spPr>
            <a:xfrm>
              <a:off x="2151028" y="2349067"/>
              <a:ext cx="225844" cy="30077"/>
            </a:xfrm>
            <a:custGeom>
              <a:avLst/>
              <a:gdLst/>
              <a:ahLst/>
              <a:cxnLst/>
              <a:rect l="l" t="t" r="r" b="b"/>
              <a:pathLst>
                <a:path w="5549" h="739" extrusionOk="0">
                  <a:moveTo>
                    <a:pt x="2311" y="1"/>
                  </a:moveTo>
                  <a:cubicBezTo>
                    <a:pt x="1737" y="1"/>
                    <a:pt x="1046" y="324"/>
                    <a:pt x="490" y="324"/>
                  </a:cubicBezTo>
                  <a:cubicBezTo>
                    <a:pt x="310" y="324"/>
                    <a:pt x="144" y="290"/>
                    <a:pt x="1" y="200"/>
                  </a:cubicBezTo>
                  <a:lnTo>
                    <a:pt x="1" y="200"/>
                  </a:lnTo>
                  <a:cubicBezTo>
                    <a:pt x="282" y="526"/>
                    <a:pt x="1696" y="739"/>
                    <a:pt x="3033" y="739"/>
                  </a:cubicBezTo>
                  <a:cubicBezTo>
                    <a:pt x="4187" y="739"/>
                    <a:pt x="5284" y="581"/>
                    <a:pt x="5549" y="200"/>
                  </a:cubicBezTo>
                  <a:lnTo>
                    <a:pt x="5549" y="200"/>
                  </a:lnTo>
                  <a:cubicBezTo>
                    <a:pt x="5406" y="290"/>
                    <a:pt x="5240" y="324"/>
                    <a:pt x="5061" y="324"/>
                  </a:cubicBezTo>
                  <a:cubicBezTo>
                    <a:pt x="4507" y="324"/>
                    <a:pt x="3822" y="1"/>
                    <a:pt x="3249" y="1"/>
                  </a:cubicBezTo>
                  <a:cubicBezTo>
                    <a:pt x="3097" y="1"/>
                    <a:pt x="2954" y="23"/>
                    <a:pt x="2822" y="81"/>
                  </a:cubicBezTo>
                  <a:lnTo>
                    <a:pt x="2739" y="81"/>
                  </a:lnTo>
                  <a:cubicBezTo>
                    <a:pt x="2608" y="23"/>
                    <a:pt x="2463" y="1"/>
                    <a:pt x="2311" y="1"/>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9" name="Google Shape;96;p15"/>
            <p:cNvSpPr/>
            <p:nvPr/>
          </p:nvSpPr>
          <p:spPr>
            <a:xfrm>
              <a:off x="2164093" y="2364940"/>
              <a:ext cx="202116" cy="38258"/>
            </a:xfrm>
            <a:custGeom>
              <a:avLst/>
              <a:gdLst/>
              <a:ahLst/>
              <a:cxnLst/>
              <a:rect l="l" t="t" r="r" b="b"/>
              <a:pathLst>
                <a:path w="4966" h="940" extrusionOk="0">
                  <a:moveTo>
                    <a:pt x="1" y="1"/>
                  </a:moveTo>
                  <a:cubicBezTo>
                    <a:pt x="332" y="259"/>
                    <a:pt x="1409" y="931"/>
                    <a:pt x="2147" y="931"/>
                  </a:cubicBezTo>
                  <a:cubicBezTo>
                    <a:pt x="2258" y="931"/>
                    <a:pt x="2362" y="916"/>
                    <a:pt x="2454" y="882"/>
                  </a:cubicBezTo>
                  <a:cubicBezTo>
                    <a:pt x="2584" y="922"/>
                    <a:pt x="2712" y="939"/>
                    <a:pt x="2838" y="939"/>
                  </a:cubicBezTo>
                  <a:cubicBezTo>
                    <a:pt x="3651" y="939"/>
                    <a:pt x="4389" y="211"/>
                    <a:pt x="4966" y="36"/>
                  </a:cubicBezTo>
                  <a:lnTo>
                    <a:pt x="4966" y="36"/>
                  </a:lnTo>
                  <a:lnTo>
                    <a:pt x="2454" y="298"/>
                  </a:lnTo>
                  <a:lnTo>
                    <a:pt x="1" y="1"/>
                  </a:ln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0" name="Google Shape;97;p15"/>
            <p:cNvSpPr/>
            <p:nvPr/>
          </p:nvSpPr>
          <p:spPr>
            <a:xfrm>
              <a:off x="2202880" y="2371737"/>
              <a:ext cx="114408" cy="12658"/>
            </a:xfrm>
            <a:custGeom>
              <a:avLst/>
              <a:gdLst/>
              <a:ahLst/>
              <a:cxnLst/>
              <a:rect l="l" t="t" r="r" b="b"/>
              <a:pathLst>
                <a:path w="2811" h="311" extrusionOk="0">
                  <a:moveTo>
                    <a:pt x="2810" y="0"/>
                  </a:moveTo>
                  <a:lnTo>
                    <a:pt x="2810" y="0"/>
                  </a:lnTo>
                  <a:cubicBezTo>
                    <a:pt x="2632" y="84"/>
                    <a:pt x="2370" y="131"/>
                    <a:pt x="2096" y="167"/>
                  </a:cubicBezTo>
                  <a:cubicBezTo>
                    <a:pt x="1917" y="179"/>
                    <a:pt x="1715" y="262"/>
                    <a:pt x="1524" y="262"/>
                  </a:cubicBezTo>
                  <a:cubicBezTo>
                    <a:pt x="1322" y="262"/>
                    <a:pt x="1096" y="167"/>
                    <a:pt x="893" y="143"/>
                  </a:cubicBezTo>
                  <a:cubicBezTo>
                    <a:pt x="560" y="119"/>
                    <a:pt x="251" y="72"/>
                    <a:pt x="0" y="12"/>
                  </a:cubicBezTo>
                  <a:lnTo>
                    <a:pt x="0" y="12"/>
                  </a:lnTo>
                  <a:cubicBezTo>
                    <a:pt x="1" y="12"/>
                    <a:pt x="746" y="310"/>
                    <a:pt x="1482" y="310"/>
                  </a:cubicBezTo>
                  <a:cubicBezTo>
                    <a:pt x="1496" y="310"/>
                    <a:pt x="1510" y="310"/>
                    <a:pt x="1524" y="310"/>
                  </a:cubicBezTo>
                  <a:cubicBezTo>
                    <a:pt x="2274" y="310"/>
                    <a:pt x="2810" y="0"/>
                    <a:pt x="2810" y="0"/>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1" name="Google Shape;98;p15"/>
            <p:cNvSpPr/>
            <p:nvPr/>
          </p:nvSpPr>
          <p:spPr>
            <a:xfrm>
              <a:off x="2625914" y="3196473"/>
              <a:ext cx="88238" cy="491900"/>
            </a:xfrm>
            <a:custGeom>
              <a:avLst/>
              <a:gdLst/>
              <a:ahLst/>
              <a:cxnLst/>
              <a:rect l="l" t="t" r="r" b="b"/>
              <a:pathLst>
                <a:path w="2168" h="12086" extrusionOk="0">
                  <a:moveTo>
                    <a:pt x="1" y="1"/>
                  </a:moveTo>
                  <a:lnTo>
                    <a:pt x="453" y="7013"/>
                  </a:lnTo>
                  <a:lnTo>
                    <a:pt x="1072" y="7299"/>
                  </a:lnTo>
                  <a:lnTo>
                    <a:pt x="1370" y="12085"/>
                  </a:lnTo>
                  <a:lnTo>
                    <a:pt x="1644" y="6406"/>
                  </a:lnTo>
                  <a:lnTo>
                    <a:pt x="2168" y="6299"/>
                  </a:lnTo>
                  <a:lnTo>
                    <a:pt x="2168" y="6299"/>
                  </a:lnTo>
                  <a:lnTo>
                    <a:pt x="1191" y="6478"/>
                  </a:lnTo>
                  <a:lnTo>
                    <a:pt x="1" y="1"/>
                  </a:ln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2" name="Google Shape;99;p15"/>
            <p:cNvSpPr/>
            <p:nvPr/>
          </p:nvSpPr>
          <p:spPr>
            <a:xfrm>
              <a:off x="1769181" y="3196473"/>
              <a:ext cx="114408" cy="573300"/>
            </a:xfrm>
            <a:custGeom>
              <a:avLst/>
              <a:gdLst/>
              <a:ahLst/>
              <a:cxnLst/>
              <a:rect l="l" t="t" r="r" b="b"/>
              <a:pathLst>
                <a:path w="2811" h="14086" extrusionOk="0">
                  <a:moveTo>
                    <a:pt x="386" y="6230"/>
                  </a:moveTo>
                  <a:cubicBezTo>
                    <a:pt x="376" y="6230"/>
                    <a:pt x="369" y="6240"/>
                    <a:pt x="369" y="6240"/>
                  </a:cubicBezTo>
                  <a:lnTo>
                    <a:pt x="410" y="6247"/>
                  </a:lnTo>
                  <a:lnTo>
                    <a:pt x="410" y="6247"/>
                  </a:lnTo>
                  <a:cubicBezTo>
                    <a:pt x="401" y="6234"/>
                    <a:pt x="393" y="6230"/>
                    <a:pt x="386" y="6230"/>
                  </a:cubicBezTo>
                  <a:close/>
                  <a:moveTo>
                    <a:pt x="2810" y="1"/>
                  </a:moveTo>
                  <a:lnTo>
                    <a:pt x="1620" y="6478"/>
                  </a:lnTo>
                  <a:lnTo>
                    <a:pt x="410" y="6247"/>
                  </a:lnTo>
                  <a:lnTo>
                    <a:pt x="410" y="6247"/>
                  </a:lnTo>
                  <a:cubicBezTo>
                    <a:pt x="447" y="6299"/>
                    <a:pt x="498" y="6496"/>
                    <a:pt x="512" y="7168"/>
                  </a:cubicBezTo>
                  <a:cubicBezTo>
                    <a:pt x="608" y="9847"/>
                    <a:pt x="0" y="14086"/>
                    <a:pt x="0" y="14086"/>
                  </a:cubicBezTo>
                  <a:lnTo>
                    <a:pt x="1131" y="7299"/>
                  </a:lnTo>
                  <a:lnTo>
                    <a:pt x="2155" y="7299"/>
                  </a:lnTo>
                  <a:lnTo>
                    <a:pt x="2810" y="1"/>
                  </a:ln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3" name="Google Shape;100;p15"/>
            <p:cNvSpPr/>
            <p:nvPr/>
          </p:nvSpPr>
          <p:spPr>
            <a:xfrm>
              <a:off x="2563888" y="2040768"/>
              <a:ext cx="37851" cy="96947"/>
            </a:xfrm>
            <a:custGeom>
              <a:avLst/>
              <a:gdLst/>
              <a:ahLst/>
              <a:cxnLst/>
              <a:rect l="l" t="t" r="r" b="b"/>
              <a:pathLst>
                <a:path w="930" h="2382" extrusionOk="0">
                  <a:moveTo>
                    <a:pt x="274" y="0"/>
                  </a:moveTo>
                  <a:lnTo>
                    <a:pt x="1" y="2382"/>
                  </a:lnTo>
                  <a:cubicBezTo>
                    <a:pt x="1" y="2382"/>
                    <a:pt x="870" y="1655"/>
                    <a:pt x="906" y="1286"/>
                  </a:cubicBezTo>
                  <a:cubicBezTo>
                    <a:pt x="929" y="917"/>
                    <a:pt x="274" y="0"/>
                    <a:pt x="274"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4" name="Google Shape;101;p15"/>
            <p:cNvSpPr/>
            <p:nvPr/>
          </p:nvSpPr>
          <p:spPr>
            <a:xfrm>
              <a:off x="1301539" y="4483026"/>
              <a:ext cx="1885590" cy="50427"/>
            </a:xfrm>
            <a:custGeom>
              <a:avLst/>
              <a:gdLst/>
              <a:ahLst/>
              <a:cxnLst/>
              <a:rect l="l" t="t" r="r" b="b"/>
              <a:pathLst>
                <a:path w="46329" h="1239" extrusionOk="0">
                  <a:moveTo>
                    <a:pt x="144" y="1"/>
                  </a:moveTo>
                  <a:cubicBezTo>
                    <a:pt x="72" y="1"/>
                    <a:pt x="1" y="84"/>
                    <a:pt x="1" y="155"/>
                  </a:cubicBezTo>
                  <a:lnTo>
                    <a:pt x="1" y="1096"/>
                  </a:lnTo>
                  <a:cubicBezTo>
                    <a:pt x="1" y="1167"/>
                    <a:pt x="72" y="1239"/>
                    <a:pt x="144" y="1239"/>
                  </a:cubicBezTo>
                  <a:lnTo>
                    <a:pt x="46173" y="1239"/>
                  </a:lnTo>
                  <a:cubicBezTo>
                    <a:pt x="46257" y="1239"/>
                    <a:pt x="46328" y="1167"/>
                    <a:pt x="46328" y="1096"/>
                  </a:cubicBezTo>
                  <a:lnTo>
                    <a:pt x="46328" y="155"/>
                  </a:lnTo>
                  <a:cubicBezTo>
                    <a:pt x="46328" y="84"/>
                    <a:pt x="46257" y="1"/>
                    <a:pt x="461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5" name="Google Shape;102;p15"/>
            <p:cNvSpPr/>
            <p:nvPr/>
          </p:nvSpPr>
          <p:spPr>
            <a:xfrm>
              <a:off x="2077361"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6" name="Google Shape;103;p15"/>
            <p:cNvSpPr/>
            <p:nvPr/>
          </p:nvSpPr>
          <p:spPr>
            <a:xfrm>
              <a:off x="2366168"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7" name="Google Shape;104;p15"/>
            <p:cNvSpPr/>
            <p:nvPr/>
          </p:nvSpPr>
          <p:spPr>
            <a:xfrm>
              <a:off x="1929742" y="2140726"/>
              <a:ext cx="654537" cy="389499"/>
            </a:xfrm>
            <a:custGeom>
              <a:avLst/>
              <a:gdLst/>
              <a:ahLst/>
              <a:cxnLst/>
              <a:rect l="l" t="t" r="r" b="b"/>
              <a:pathLst>
                <a:path w="16082" h="9570" extrusionOk="0">
                  <a:moveTo>
                    <a:pt x="65" y="1"/>
                  </a:moveTo>
                  <a:cubicBezTo>
                    <a:pt x="0" y="1"/>
                    <a:pt x="89" y="603"/>
                    <a:pt x="615" y="2759"/>
                  </a:cubicBezTo>
                  <a:cubicBezTo>
                    <a:pt x="1782" y="7605"/>
                    <a:pt x="7259" y="9570"/>
                    <a:pt x="8224" y="9570"/>
                  </a:cubicBezTo>
                  <a:cubicBezTo>
                    <a:pt x="9188" y="9570"/>
                    <a:pt x="10462" y="8724"/>
                    <a:pt x="13141" y="6557"/>
                  </a:cubicBezTo>
                  <a:cubicBezTo>
                    <a:pt x="15820" y="4379"/>
                    <a:pt x="16082" y="735"/>
                    <a:pt x="16082" y="735"/>
                  </a:cubicBezTo>
                  <a:lnTo>
                    <a:pt x="16082" y="735"/>
                  </a:lnTo>
                  <a:cubicBezTo>
                    <a:pt x="15394" y="1695"/>
                    <a:pt x="13549" y="3294"/>
                    <a:pt x="11894" y="3294"/>
                  </a:cubicBezTo>
                  <a:cubicBezTo>
                    <a:pt x="11372" y="3294"/>
                    <a:pt x="10869" y="3135"/>
                    <a:pt x="10426" y="2747"/>
                  </a:cubicBezTo>
                  <a:cubicBezTo>
                    <a:pt x="9496" y="1926"/>
                    <a:pt x="9035" y="1527"/>
                    <a:pt x="8522" y="1527"/>
                  </a:cubicBezTo>
                  <a:cubicBezTo>
                    <a:pt x="8016" y="1527"/>
                    <a:pt x="7459" y="1914"/>
                    <a:pt x="6354" y="2664"/>
                  </a:cubicBezTo>
                  <a:cubicBezTo>
                    <a:pt x="5759" y="3071"/>
                    <a:pt x="5130" y="3239"/>
                    <a:pt x="4511" y="3239"/>
                  </a:cubicBezTo>
                  <a:cubicBezTo>
                    <a:pt x="2812" y="3239"/>
                    <a:pt x="1179" y="1982"/>
                    <a:pt x="473" y="961"/>
                  </a:cubicBezTo>
                  <a:cubicBezTo>
                    <a:pt x="473" y="961"/>
                    <a:pt x="146" y="1"/>
                    <a:pt x="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8" name="Google Shape;105;p15"/>
            <p:cNvSpPr/>
            <p:nvPr/>
          </p:nvSpPr>
          <p:spPr>
            <a:xfrm>
              <a:off x="2004183" y="2745807"/>
              <a:ext cx="51404" cy="251567"/>
            </a:xfrm>
            <a:custGeom>
              <a:avLst/>
              <a:gdLst/>
              <a:ahLst/>
              <a:cxnLst/>
              <a:rect l="l" t="t" r="r" b="b"/>
              <a:pathLst>
                <a:path w="1263" h="6181" fill="none" extrusionOk="0">
                  <a:moveTo>
                    <a:pt x="1" y="1"/>
                  </a:moveTo>
                  <a:cubicBezTo>
                    <a:pt x="25" y="2025"/>
                    <a:pt x="775" y="4097"/>
                    <a:pt x="1263" y="6180"/>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9" name="Google Shape;106;p15"/>
            <p:cNvSpPr/>
            <p:nvPr/>
          </p:nvSpPr>
          <p:spPr>
            <a:xfrm>
              <a:off x="2428683" y="2748249"/>
              <a:ext cx="83394" cy="379446"/>
            </a:xfrm>
            <a:custGeom>
              <a:avLst/>
              <a:gdLst/>
              <a:ahLst/>
              <a:cxnLst/>
              <a:rect l="l" t="t" r="r" b="b"/>
              <a:pathLst>
                <a:path w="2049" h="9323" fill="none" extrusionOk="0">
                  <a:moveTo>
                    <a:pt x="2049" y="0"/>
                  </a:moveTo>
                  <a:cubicBezTo>
                    <a:pt x="1799" y="1489"/>
                    <a:pt x="775" y="2727"/>
                    <a:pt x="418" y="4251"/>
                  </a:cubicBezTo>
                  <a:cubicBezTo>
                    <a:pt x="1" y="6037"/>
                    <a:pt x="287" y="7561"/>
                    <a:pt x="656" y="9323"/>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0" name="Google Shape;107;p15"/>
            <p:cNvSpPr/>
            <p:nvPr/>
          </p:nvSpPr>
          <p:spPr>
            <a:xfrm>
              <a:off x="2445166" y="3074374"/>
              <a:ext cx="10704" cy="53317"/>
            </a:xfrm>
            <a:custGeom>
              <a:avLst/>
              <a:gdLst/>
              <a:ahLst/>
              <a:cxnLst/>
              <a:rect l="l" t="t" r="r" b="b"/>
              <a:pathLst>
                <a:path w="263" h="1310" fill="none" extrusionOk="0">
                  <a:moveTo>
                    <a:pt x="1" y="0"/>
                  </a:moveTo>
                  <a:lnTo>
                    <a:pt x="263" y="1310"/>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1" name="Google Shape;108;p15"/>
            <p:cNvSpPr/>
            <p:nvPr/>
          </p:nvSpPr>
          <p:spPr>
            <a:xfrm>
              <a:off x="1893723" y="1701334"/>
              <a:ext cx="707040" cy="741188"/>
            </a:xfrm>
            <a:custGeom>
              <a:avLst/>
              <a:gdLst/>
              <a:ahLst/>
              <a:cxnLst/>
              <a:rect l="l" t="t" r="r" b="b"/>
              <a:pathLst>
                <a:path w="17372" h="18211" extrusionOk="0">
                  <a:moveTo>
                    <a:pt x="9314" y="1"/>
                  </a:moveTo>
                  <a:cubicBezTo>
                    <a:pt x="8798" y="1"/>
                    <a:pt x="524" y="4459"/>
                    <a:pt x="524" y="4459"/>
                  </a:cubicBezTo>
                  <a:cubicBezTo>
                    <a:pt x="524" y="4459"/>
                    <a:pt x="0" y="11793"/>
                    <a:pt x="96" y="12662"/>
                  </a:cubicBezTo>
                  <a:cubicBezTo>
                    <a:pt x="179" y="13520"/>
                    <a:pt x="941" y="15936"/>
                    <a:pt x="941" y="15936"/>
                  </a:cubicBezTo>
                  <a:lnTo>
                    <a:pt x="4287" y="17949"/>
                  </a:lnTo>
                  <a:cubicBezTo>
                    <a:pt x="3441" y="15603"/>
                    <a:pt x="2441" y="7376"/>
                    <a:pt x="6144" y="6102"/>
                  </a:cubicBezTo>
                  <a:cubicBezTo>
                    <a:pt x="7364" y="5677"/>
                    <a:pt x="8416" y="5507"/>
                    <a:pt x="9321" y="5507"/>
                  </a:cubicBezTo>
                  <a:cubicBezTo>
                    <a:pt x="11179" y="5507"/>
                    <a:pt x="12415" y="6223"/>
                    <a:pt x="13216" y="6912"/>
                  </a:cubicBezTo>
                  <a:cubicBezTo>
                    <a:pt x="14395" y="7924"/>
                    <a:pt x="13883" y="15817"/>
                    <a:pt x="12919" y="18211"/>
                  </a:cubicBezTo>
                  <a:lnTo>
                    <a:pt x="16955" y="15044"/>
                  </a:lnTo>
                  <a:lnTo>
                    <a:pt x="17372" y="3887"/>
                  </a:lnTo>
                  <a:cubicBezTo>
                    <a:pt x="17372" y="3887"/>
                    <a:pt x="9537" y="185"/>
                    <a:pt x="9335" y="6"/>
                  </a:cubicBezTo>
                  <a:cubicBezTo>
                    <a:pt x="9331" y="3"/>
                    <a:pt x="9324" y="1"/>
                    <a:pt x="9314"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2" name="Google Shape;109;p15"/>
            <p:cNvSpPr/>
            <p:nvPr/>
          </p:nvSpPr>
          <p:spPr>
            <a:xfrm>
              <a:off x="1790996" y="1390959"/>
              <a:ext cx="944973" cy="1381073"/>
            </a:xfrm>
            <a:custGeom>
              <a:avLst/>
              <a:gdLst/>
              <a:ahLst/>
              <a:cxnLst/>
              <a:rect l="l" t="t" r="r" b="b"/>
              <a:pathLst>
                <a:path w="23218" h="33933" extrusionOk="0">
                  <a:moveTo>
                    <a:pt x="11514" y="0"/>
                  </a:moveTo>
                  <a:cubicBezTo>
                    <a:pt x="10180" y="0"/>
                    <a:pt x="1608" y="5453"/>
                    <a:pt x="786" y="12252"/>
                  </a:cubicBezTo>
                  <a:cubicBezTo>
                    <a:pt x="0" y="19050"/>
                    <a:pt x="1786" y="27492"/>
                    <a:pt x="4763" y="33933"/>
                  </a:cubicBezTo>
                  <a:lnTo>
                    <a:pt x="5775" y="33933"/>
                  </a:lnTo>
                  <a:cubicBezTo>
                    <a:pt x="5775" y="33933"/>
                    <a:pt x="4024" y="21324"/>
                    <a:pt x="4477" y="16240"/>
                  </a:cubicBezTo>
                  <a:cubicBezTo>
                    <a:pt x="4882" y="11525"/>
                    <a:pt x="9085" y="10704"/>
                    <a:pt x="11871" y="10704"/>
                  </a:cubicBezTo>
                  <a:cubicBezTo>
                    <a:pt x="14657" y="10704"/>
                    <a:pt x="17764" y="11525"/>
                    <a:pt x="18312" y="15538"/>
                  </a:cubicBezTo>
                  <a:cubicBezTo>
                    <a:pt x="18883" y="19741"/>
                    <a:pt x="16943" y="33576"/>
                    <a:pt x="16943" y="33576"/>
                  </a:cubicBezTo>
                  <a:lnTo>
                    <a:pt x="18967" y="33933"/>
                  </a:lnTo>
                  <a:cubicBezTo>
                    <a:pt x="21277" y="27396"/>
                    <a:pt x="23217" y="17752"/>
                    <a:pt x="22205" y="12156"/>
                  </a:cubicBezTo>
                  <a:cubicBezTo>
                    <a:pt x="21134" y="6263"/>
                    <a:pt x="12859" y="0"/>
                    <a:pt x="11514"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3" name="Google Shape;110;p15"/>
            <p:cNvSpPr/>
            <p:nvPr/>
          </p:nvSpPr>
          <p:spPr>
            <a:xfrm>
              <a:off x="1301539" y="3226997"/>
              <a:ext cx="1885590" cy="1256083"/>
            </a:xfrm>
            <a:custGeom>
              <a:avLst/>
              <a:gdLst/>
              <a:ahLst/>
              <a:cxnLst/>
              <a:rect l="l" t="t" r="r" b="b"/>
              <a:pathLst>
                <a:path w="46329" h="30862" extrusionOk="0">
                  <a:moveTo>
                    <a:pt x="441" y="1"/>
                  </a:moveTo>
                  <a:cubicBezTo>
                    <a:pt x="203" y="1"/>
                    <a:pt x="1" y="191"/>
                    <a:pt x="1" y="441"/>
                  </a:cubicBezTo>
                  <a:lnTo>
                    <a:pt x="1" y="30421"/>
                  </a:lnTo>
                  <a:cubicBezTo>
                    <a:pt x="1" y="30671"/>
                    <a:pt x="203" y="30862"/>
                    <a:pt x="441" y="30862"/>
                  </a:cubicBezTo>
                  <a:lnTo>
                    <a:pt x="45876" y="30862"/>
                  </a:lnTo>
                  <a:cubicBezTo>
                    <a:pt x="46138" y="30862"/>
                    <a:pt x="46328" y="30671"/>
                    <a:pt x="46328" y="30421"/>
                  </a:cubicBezTo>
                  <a:lnTo>
                    <a:pt x="46328" y="441"/>
                  </a:lnTo>
                  <a:cubicBezTo>
                    <a:pt x="46328" y="191"/>
                    <a:pt x="46138" y="1"/>
                    <a:pt x="45876" y="1"/>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4" name="Google Shape;111;p15"/>
            <p:cNvSpPr/>
            <p:nvPr/>
          </p:nvSpPr>
          <p:spPr>
            <a:xfrm>
              <a:off x="1092220" y="3508638"/>
              <a:ext cx="330525" cy="521367"/>
            </a:xfrm>
            <a:custGeom>
              <a:avLst/>
              <a:gdLst/>
              <a:ahLst/>
              <a:cxnLst/>
              <a:rect l="l" t="t" r="r" b="b"/>
              <a:pathLst>
                <a:path w="8121" h="12810" extrusionOk="0">
                  <a:moveTo>
                    <a:pt x="3652" y="0"/>
                  </a:moveTo>
                  <a:cubicBezTo>
                    <a:pt x="2300" y="0"/>
                    <a:pt x="1546" y="755"/>
                    <a:pt x="2001" y="2010"/>
                  </a:cubicBezTo>
                  <a:cubicBezTo>
                    <a:pt x="1882" y="2427"/>
                    <a:pt x="286" y="3380"/>
                    <a:pt x="1310" y="4404"/>
                  </a:cubicBezTo>
                  <a:cubicBezTo>
                    <a:pt x="1191" y="4701"/>
                    <a:pt x="0" y="5225"/>
                    <a:pt x="893" y="7035"/>
                  </a:cubicBezTo>
                  <a:cubicBezTo>
                    <a:pt x="393" y="8095"/>
                    <a:pt x="691" y="8976"/>
                    <a:pt x="1691" y="9749"/>
                  </a:cubicBezTo>
                  <a:cubicBezTo>
                    <a:pt x="2120" y="10071"/>
                    <a:pt x="2501" y="10952"/>
                    <a:pt x="3679" y="11952"/>
                  </a:cubicBezTo>
                  <a:cubicBezTo>
                    <a:pt x="4287" y="12476"/>
                    <a:pt x="5144" y="12809"/>
                    <a:pt x="5144" y="12809"/>
                  </a:cubicBezTo>
                  <a:lnTo>
                    <a:pt x="5120" y="8785"/>
                  </a:lnTo>
                  <a:cubicBezTo>
                    <a:pt x="6489" y="8726"/>
                    <a:pt x="7299" y="8404"/>
                    <a:pt x="7501" y="7630"/>
                  </a:cubicBezTo>
                  <a:cubicBezTo>
                    <a:pt x="7501" y="6928"/>
                    <a:pt x="5703" y="6975"/>
                    <a:pt x="5739" y="6904"/>
                  </a:cubicBezTo>
                  <a:cubicBezTo>
                    <a:pt x="6192" y="6785"/>
                    <a:pt x="7561" y="6975"/>
                    <a:pt x="7906" y="5785"/>
                  </a:cubicBezTo>
                  <a:cubicBezTo>
                    <a:pt x="8120" y="4916"/>
                    <a:pt x="6037" y="4749"/>
                    <a:pt x="5263" y="4701"/>
                  </a:cubicBezTo>
                  <a:cubicBezTo>
                    <a:pt x="5261" y="4696"/>
                    <a:pt x="5270" y="4694"/>
                    <a:pt x="5290" y="4694"/>
                  </a:cubicBezTo>
                  <a:cubicBezTo>
                    <a:pt x="5391" y="4694"/>
                    <a:pt x="5768" y="4752"/>
                    <a:pt x="6197" y="4752"/>
                  </a:cubicBezTo>
                  <a:cubicBezTo>
                    <a:pt x="6667" y="4752"/>
                    <a:pt x="7199" y="4683"/>
                    <a:pt x="7501" y="4392"/>
                  </a:cubicBezTo>
                  <a:cubicBezTo>
                    <a:pt x="7918" y="3999"/>
                    <a:pt x="7906" y="3451"/>
                    <a:pt x="7608" y="3106"/>
                  </a:cubicBezTo>
                  <a:cubicBezTo>
                    <a:pt x="7311" y="2772"/>
                    <a:pt x="5322" y="2332"/>
                    <a:pt x="5287" y="2272"/>
                  </a:cubicBezTo>
                  <a:cubicBezTo>
                    <a:pt x="5600" y="2272"/>
                    <a:pt x="5914" y="2323"/>
                    <a:pt x="6163" y="2323"/>
                  </a:cubicBezTo>
                  <a:cubicBezTo>
                    <a:pt x="6367" y="2323"/>
                    <a:pt x="6528" y="2289"/>
                    <a:pt x="6608" y="2165"/>
                  </a:cubicBezTo>
                  <a:cubicBezTo>
                    <a:pt x="7251" y="1237"/>
                    <a:pt x="6037" y="498"/>
                    <a:pt x="5061" y="224"/>
                  </a:cubicBezTo>
                  <a:cubicBezTo>
                    <a:pt x="4546" y="73"/>
                    <a:pt x="4071" y="0"/>
                    <a:pt x="3652"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5" name="Google Shape;112;p15"/>
            <p:cNvSpPr/>
            <p:nvPr/>
          </p:nvSpPr>
          <p:spPr>
            <a:xfrm>
              <a:off x="1215296" y="3585520"/>
              <a:ext cx="92104" cy="15629"/>
            </a:xfrm>
            <a:custGeom>
              <a:avLst/>
              <a:gdLst/>
              <a:ahLst/>
              <a:cxnLst/>
              <a:rect l="l" t="t" r="r" b="b"/>
              <a:pathLst>
                <a:path w="2263" h="384" extrusionOk="0">
                  <a:moveTo>
                    <a:pt x="146" y="1"/>
                  </a:moveTo>
                  <a:cubicBezTo>
                    <a:pt x="54" y="1"/>
                    <a:pt x="1" y="2"/>
                    <a:pt x="1" y="2"/>
                  </a:cubicBezTo>
                  <a:lnTo>
                    <a:pt x="2263" y="383"/>
                  </a:lnTo>
                  <a:cubicBezTo>
                    <a:pt x="1737" y="33"/>
                    <a:pt x="557" y="1"/>
                    <a:pt x="146"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6" name="Google Shape;113;p15"/>
            <p:cNvSpPr/>
            <p:nvPr/>
          </p:nvSpPr>
          <p:spPr>
            <a:xfrm>
              <a:off x="1192993" y="3686821"/>
              <a:ext cx="138665" cy="15100"/>
            </a:xfrm>
            <a:custGeom>
              <a:avLst/>
              <a:gdLst/>
              <a:ahLst/>
              <a:cxnLst/>
              <a:rect l="l" t="t" r="r" b="b"/>
              <a:pathLst>
                <a:path w="3407" h="371" extrusionOk="0">
                  <a:moveTo>
                    <a:pt x="225" y="0"/>
                  </a:moveTo>
                  <a:cubicBezTo>
                    <a:pt x="84" y="0"/>
                    <a:pt x="1" y="2"/>
                    <a:pt x="1" y="2"/>
                  </a:cubicBezTo>
                  <a:lnTo>
                    <a:pt x="3406" y="371"/>
                  </a:lnTo>
                  <a:cubicBezTo>
                    <a:pt x="2582" y="32"/>
                    <a:pt x="844" y="0"/>
                    <a:pt x="225"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7" name="Google Shape;114;p15"/>
            <p:cNvSpPr/>
            <p:nvPr/>
          </p:nvSpPr>
          <p:spPr>
            <a:xfrm>
              <a:off x="1178951" y="3781610"/>
              <a:ext cx="146886" cy="8018"/>
            </a:xfrm>
            <a:custGeom>
              <a:avLst/>
              <a:gdLst/>
              <a:ahLst/>
              <a:cxnLst/>
              <a:rect l="l" t="t" r="r" b="b"/>
              <a:pathLst>
                <a:path w="3609" h="197" extrusionOk="0">
                  <a:moveTo>
                    <a:pt x="1526" y="0"/>
                  </a:moveTo>
                  <a:cubicBezTo>
                    <a:pt x="994" y="0"/>
                    <a:pt x="447" y="47"/>
                    <a:pt x="1" y="185"/>
                  </a:cubicBezTo>
                  <a:lnTo>
                    <a:pt x="3608" y="197"/>
                  </a:lnTo>
                  <a:cubicBezTo>
                    <a:pt x="3608" y="189"/>
                    <a:pt x="2598" y="0"/>
                    <a:pt x="1526"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8" name="Google Shape;115;p15"/>
            <p:cNvSpPr/>
            <p:nvPr/>
          </p:nvSpPr>
          <p:spPr>
            <a:xfrm>
              <a:off x="1164910" y="3863742"/>
              <a:ext cx="135734" cy="15873"/>
            </a:xfrm>
            <a:custGeom>
              <a:avLst/>
              <a:gdLst/>
              <a:ahLst/>
              <a:cxnLst/>
              <a:rect l="l" t="t" r="r" b="b"/>
              <a:pathLst>
                <a:path w="3335" h="390" extrusionOk="0">
                  <a:moveTo>
                    <a:pt x="0" y="1"/>
                  </a:moveTo>
                  <a:cubicBezTo>
                    <a:pt x="0" y="1"/>
                    <a:pt x="1606" y="389"/>
                    <a:pt x="3007" y="389"/>
                  </a:cubicBezTo>
                  <a:cubicBezTo>
                    <a:pt x="3118" y="389"/>
                    <a:pt x="3227" y="387"/>
                    <a:pt x="3334" y="382"/>
                  </a:cubicBezTo>
                  <a:lnTo>
                    <a:pt x="3334" y="60"/>
                  </a:lnTo>
                  <a:lnTo>
                    <a:pt x="0"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9" name="Google Shape;116;p15"/>
            <p:cNvSpPr/>
            <p:nvPr/>
          </p:nvSpPr>
          <p:spPr>
            <a:xfrm>
              <a:off x="2600721" y="4533413"/>
              <a:ext cx="364428" cy="137485"/>
            </a:xfrm>
            <a:custGeom>
              <a:avLst/>
              <a:gdLst/>
              <a:ahLst/>
              <a:cxnLst/>
              <a:rect l="l" t="t" r="r" b="b"/>
              <a:pathLst>
                <a:path w="8954" h="3378" extrusionOk="0">
                  <a:moveTo>
                    <a:pt x="1" y="1"/>
                  </a:moveTo>
                  <a:cubicBezTo>
                    <a:pt x="485" y="1874"/>
                    <a:pt x="2565" y="3377"/>
                    <a:pt x="4873" y="3377"/>
                  </a:cubicBezTo>
                  <a:cubicBezTo>
                    <a:pt x="6249" y="3377"/>
                    <a:pt x="7705" y="2844"/>
                    <a:pt x="8954" y="1537"/>
                  </a:cubicBezTo>
                  <a:lnTo>
                    <a:pt x="7644" y="1"/>
                  </a:ln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0" name="Google Shape;117;p15"/>
            <p:cNvSpPr/>
            <p:nvPr/>
          </p:nvSpPr>
          <p:spPr>
            <a:xfrm>
              <a:off x="2649683" y="4533413"/>
              <a:ext cx="474928" cy="92877"/>
            </a:xfrm>
            <a:custGeom>
              <a:avLst/>
              <a:gdLst/>
              <a:ahLst/>
              <a:cxnLst/>
              <a:rect l="l" t="t" r="r" b="b"/>
              <a:pathLst>
                <a:path w="11669" h="2282" extrusionOk="0">
                  <a:moveTo>
                    <a:pt x="0" y="1"/>
                  </a:moveTo>
                  <a:cubicBezTo>
                    <a:pt x="0" y="1"/>
                    <a:pt x="429" y="1084"/>
                    <a:pt x="1834" y="1287"/>
                  </a:cubicBezTo>
                  <a:cubicBezTo>
                    <a:pt x="1834" y="1287"/>
                    <a:pt x="2152" y="2282"/>
                    <a:pt x="5073" y="2282"/>
                  </a:cubicBezTo>
                  <a:cubicBezTo>
                    <a:pt x="5299" y="2282"/>
                    <a:pt x="5540" y="2276"/>
                    <a:pt x="5798" y="2263"/>
                  </a:cubicBezTo>
                  <a:cubicBezTo>
                    <a:pt x="7549" y="2180"/>
                    <a:pt x="7977" y="2096"/>
                    <a:pt x="9180" y="1442"/>
                  </a:cubicBezTo>
                  <a:cubicBezTo>
                    <a:pt x="11668" y="1132"/>
                    <a:pt x="11001" y="1"/>
                    <a:pt x="11001"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1" name="Google Shape;118;p15"/>
            <p:cNvSpPr/>
            <p:nvPr/>
          </p:nvSpPr>
          <p:spPr>
            <a:xfrm>
              <a:off x="2043946" y="2952235"/>
              <a:ext cx="11640" cy="45625"/>
            </a:xfrm>
            <a:custGeom>
              <a:avLst/>
              <a:gdLst/>
              <a:ahLst/>
              <a:cxnLst/>
              <a:rect l="l" t="t" r="r" b="b"/>
              <a:pathLst>
                <a:path w="286" h="1121" fill="none" extrusionOk="0">
                  <a:moveTo>
                    <a:pt x="286" y="1120"/>
                  </a:moveTo>
                  <a:lnTo>
                    <a:pt x="0" y="1"/>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2" name="Google Shape;119;p15"/>
            <p:cNvSpPr/>
            <p:nvPr/>
          </p:nvSpPr>
          <p:spPr>
            <a:xfrm>
              <a:off x="1964459" y="3547873"/>
              <a:ext cx="589784" cy="661416"/>
            </a:xfrm>
            <a:custGeom>
              <a:avLst/>
              <a:gdLst/>
              <a:ahLst/>
              <a:cxnLst/>
              <a:rect l="l" t="t" r="r" b="b"/>
              <a:pathLst>
                <a:path w="14491" h="16251" extrusionOk="0">
                  <a:moveTo>
                    <a:pt x="7267" y="0"/>
                  </a:moveTo>
                  <a:cubicBezTo>
                    <a:pt x="7222" y="0"/>
                    <a:pt x="7177" y="12"/>
                    <a:pt x="7132" y="34"/>
                  </a:cubicBezTo>
                  <a:cubicBezTo>
                    <a:pt x="4947" y="1375"/>
                    <a:pt x="2774" y="1583"/>
                    <a:pt x="1592" y="1583"/>
                  </a:cubicBezTo>
                  <a:cubicBezTo>
                    <a:pt x="1557" y="1583"/>
                    <a:pt x="1522" y="1583"/>
                    <a:pt x="1489" y="1582"/>
                  </a:cubicBezTo>
                  <a:cubicBezTo>
                    <a:pt x="894" y="1558"/>
                    <a:pt x="524" y="1499"/>
                    <a:pt x="524" y="1499"/>
                  </a:cubicBezTo>
                  <a:cubicBezTo>
                    <a:pt x="508" y="1496"/>
                    <a:pt x="491" y="1495"/>
                    <a:pt x="474" y="1495"/>
                  </a:cubicBezTo>
                  <a:cubicBezTo>
                    <a:pt x="420" y="1495"/>
                    <a:pt x="368" y="1510"/>
                    <a:pt x="322" y="1546"/>
                  </a:cubicBezTo>
                  <a:cubicBezTo>
                    <a:pt x="263" y="1594"/>
                    <a:pt x="227" y="1666"/>
                    <a:pt x="227" y="1725"/>
                  </a:cubicBezTo>
                  <a:cubicBezTo>
                    <a:pt x="227" y="1773"/>
                    <a:pt x="1" y="6535"/>
                    <a:pt x="2680" y="11417"/>
                  </a:cubicBezTo>
                  <a:cubicBezTo>
                    <a:pt x="3513" y="12953"/>
                    <a:pt x="4846" y="14429"/>
                    <a:pt x="6942" y="16191"/>
                  </a:cubicBezTo>
                  <a:cubicBezTo>
                    <a:pt x="6990" y="16239"/>
                    <a:pt x="7049" y="16251"/>
                    <a:pt x="7109" y="16251"/>
                  </a:cubicBezTo>
                  <a:cubicBezTo>
                    <a:pt x="7168" y="16251"/>
                    <a:pt x="7204" y="16239"/>
                    <a:pt x="7263" y="16191"/>
                  </a:cubicBezTo>
                  <a:cubicBezTo>
                    <a:pt x="9276" y="14679"/>
                    <a:pt x="10692" y="13203"/>
                    <a:pt x="11585" y="11702"/>
                  </a:cubicBezTo>
                  <a:cubicBezTo>
                    <a:pt x="14431" y="6940"/>
                    <a:pt x="14491" y="2058"/>
                    <a:pt x="14491" y="1999"/>
                  </a:cubicBezTo>
                  <a:cubicBezTo>
                    <a:pt x="14491" y="1927"/>
                    <a:pt x="14455" y="1844"/>
                    <a:pt x="14395" y="1808"/>
                  </a:cubicBezTo>
                  <a:cubicBezTo>
                    <a:pt x="14349" y="1771"/>
                    <a:pt x="14302" y="1741"/>
                    <a:pt x="14250" y="1741"/>
                  </a:cubicBezTo>
                  <a:cubicBezTo>
                    <a:pt x="14236" y="1741"/>
                    <a:pt x="14220" y="1744"/>
                    <a:pt x="14205" y="1749"/>
                  </a:cubicBezTo>
                  <a:cubicBezTo>
                    <a:pt x="14205" y="1749"/>
                    <a:pt x="13776" y="1785"/>
                    <a:pt x="13121" y="1785"/>
                  </a:cubicBezTo>
                  <a:cubicBezTo>
                    <a:pt x="11871" y="1773"/>
                    <a:pt x="9454" y="1511"/>
                    <a:pt x="7418" y="46"/>
                  </a:cubicBezTo>
                  <a:cubicBezTo>
                    <a:pt x="7368" y="15"/>
                    <a:pt x="7318" y="0"/>
                    <a:pt x="726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3" name="Google Shape;120;p15"/>
            <p:cNvSpPr/>
            <p:nvPr/>
          </p:nvSpPr>
          <p:spPr>
            <a:xfrm>
              <a:off x="2223718" y="3729027"/>
              <a:ext cx="79528" cy="306797"/>
            </a:xfrm>
            <a:custGeom>
              <a:avLst/>
              <a:gdLst/>
              <a:ahLst/>
              <a:cxnLst/>
              <a:rect l="l" t="t" r="r" b="b"/>
              <a:pathLst>
                <a:path w="1954" h="7538" extrusionOk="0">
                  <a:moveTo>
                    <a:pt x="120" y="1"/>
                  </a:moveTo>
                  <a:lnTo>
                    <a:pt x="477" y="4799"/>
                  </a:lnTo>
                  <a:lnTo>
                    <a:pt x="1548" y="4799"/>
                  </a:lnTo>
                  <a:lnTo>
                    <a:pt x="1905" y="1"/>
                  </a:lnTo>
                  <a:close/>
                  <a:moveTo>
                    <a:pt x="1001" y="5585"/>
                  </a:moveTo>
                  <a:cubicBezTo>
                    <a:pt x="453" y="5585"/>
                    <a:pt x="0" y="6025"/>
                    <a:pt x="0" y="6537"/>
                  </a:cubicBezTo>
                  <a:cubicBezTo>
                    <a:pt x="0" y="7078"/>
                    <a:pt x="430" y="7537"/>
                    <a:pt x="980" y="7537"/>
                  </a:cubicBezTo>
                  <a:cubicBezTo>
                    <a:pt x="987" y="7537"/>
                    <a:pt x="994" y="7537"/>
                    <a:pt x="1001" y="7537"/>
                  </a:cubicBezTo>
                  <a:cubicBezTo>
                    <a:pt x="1524" y="7537"/>
                    <a:pt x="1953" y="7085"/>
                    <a:pt x="1953" y="6537"/>
                  </a:cubicBezTo>
                  <a:cubicBezTo>
                    <a:pt x="1953" y="6025"/>
                    <a:pt x="1524" y="5585"/>
                    <a:pt x="1001" y="5585"/>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4" name="Google Shape;121;p15"/>
            <p:cNvSpPr/>
            <p:nvPr/>
          </p:nvSpPr>
          <p:spPr>
            <a:xfrm>
              <a:off x="2632711" y="2657611"/>
              <a:ext cx="401750" cy="366422"/>
            </a:xfrm>
            <a:custGeom>
              <a:avLst/>
              <a:gdLst/>
              <a:ahLst/>
              <a:cxnLst/>
              <a:rect l="l" t="t" r="r" b="b"/>
              <a:pathLst>
                <a:path w="9871" h="9003" extrusionOk="0">
                  <a:moveTo>
                    <a:pt x="7620" y="1"/>
                  </a:moveTo>
                  <a:cubicBezTo>
                    <a:pt x="6382" y="1"/>
                    <a:pt x="5394" y="1001"/>
                    <a:pt x="5394" y="2227"/>
                  </a:cubicBezTo>
                  <a:cubicBezTo>
                    <a:pt x="5394" y="2739"/>
                    <a:pt x="5572" y="3216"/>
                    <a:pt x="5846" y="3585"/>
                  </a:cubicBezTo>
                  <a:lnTo>
                    <a:pt x="2334" y="6621"/>
                  </a:lnTo>
                  <a:cubicBezTo>
                    <a:pt x="2084" y="6383"/>
                    <a:pt x="1762" y="6228"/>
                    <a:pt x="1381" y="6228"/>
                  </a:cubicBezTo>
                  <a:cubicBezTo>
                    <a:pt x="631" y="6228"/>
                    <a:pt x="0" y="6859"/>
                    <a:pt x="0" y="7621"/>
                  </a:cubicBezTo>
                  <a:cubicBezTo>
                    <a:pt x="0" y="8371"/>
                    <a:pt x="631" y="9002"/>
                    <a:pt x="1381" y="9002"/>
                  </a:cubicBezTo>
                  <a:cubicBezTo>
                    <a:pt x="2143" y="9002"/>
                    <a:pt x="2774" y="8371"/>
                    <a:pt x="2774" y="7621"/>
                  </a:cubicBezTo>
                  <a:cubicBezTo>
                    <a:pt x="2774" y="7323"/>
                    <a:pt x="2667" y="7038"/>
                    <a:pt x="2513" y="6811"/>
                  </a:cubicBezTo>
                  <a:lnTo>
                    <a:pt x="6025" y="3775"/>
                  </a:lnTo>
                  <a:cubicBezTo>
                    <a:pt x="6430" y="4192"/>
                    <a:pt x="7001" y="4466"/>
                    <a:pt x="7632" y="4466"/>
                  </a:cubicBezTo>
                  <a:cubicBezTo>
                    <a:pt x="8870" y="4466"/>
                    <a:pt x="9871" y="3466"/>
                    <a:pt x="9871" y="2227"/>
                  </a:cubicBezTo>
                  <a:cubicBezTo>
                    <a:pt x="9835" y="1001"/>
                    <a:pt x="8847" y="1"/>
                    <a:pt x="7620"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5" name="Google Shape;122;p15"/>
            <p:cNvSpPr/>
            <p:nvPr/>
          </p:nvSpPr>
          <p:spPr>
            <a:xfrm>
              <a:off x="2264418" y="4879399"/>
              <a:ext cx="914936" cy="109564"/>
            </a:xfrm>
            <a:custGeom>
              <a:avLst/>
              <a:gdLst/>
              <a:ahLst/>
              <a:cxnLst/>
              <a:rect l="l" t="t" r="r" b="b"/>
              <a:pathLst>
                <a:path w="22480" h="2692" extrusionOk="0">
                  <a:moveTo>
                    <a:pt x="1" y="1"/>
                  </a:moveTo>
                  <a:lnTo>
                    <a:pt x="1" y="2692"/>
                  </a:lnTo>
                  <a:lnTo>
                    <a:pt x="22480" y="2692"/>
                  </a:lnTo>
                  <a:lnTo>
                    <a:pt x="22480" y="1"/>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6" name="Google Shape;123;p15"/>
            <p:cNvSpPr/>
            <p:nvPr/>
          </p:nvSpPr>
          <p:spPr>
            <a:xfrm>
              <a:off x="2434014" y="5036907"/>
              <a:ext cx="745828" cy="54294"/>
            </a:xfrm>
            <a:custGeom>
              <a:avLst/>
              <a:gdLst/>
              <a:ahLst/>
              <a:cxnLst/>
              <a:rect l="l" t="t" r="r" b="b"/>
              <a:pathLst>
                <a:path w="18325" h="1334" extrusionOk="0">
                  <a:moveTo>
                    <a:pt x="1" y="1"/>
                  </a:moveTo>
                  <a:lnTo>
                    <a:pt x="1" y="1334"/>
                  </a:lnTo>
                  <a:lnTo>
                    <a:pt x="18324" y="1334"/>
                  </a:lnTo>
                  <a:lnTo>
                    <a:pt x="18324" y="1"/>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7" name="Google Shape;124;p15"/>
            <p:cNvSpPr/>
            <p:nvPr/>
          </p:nvSpPr>
          <p:spPr>
            <a:xfrm>
              <a:off x="2434014" y="5126079"/>
              <a:ext cx="745828" cy="54294"/>
            </a:xfrm>
            <a:custGeom>
              <a:avLst/>
              <a:gdLst/>
              <a:ahLst/>
              <a:cxnLst/>
              <a:rect l="l" t="t" r="r" b="b"/>
              <a:pathLst>
                <a:path w="18325" h="1334" extrusionOk="0">
                  <a:moveTo>
                    <a:pt x="1" y="0"/>
                  </a:moveTo>
                  <a:lnTo>
                    <a:pt x="1" y="1334"/>
                  </a:lnTo>
                  <a:lnTo>
                    <a:pt x="18324" y="1334"/>
                  </a:lnTo>
                  <a:lnTo>
                    <a:pt x="18324"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8" name="Google Shape;125;p15"/>
            <p:cNvSpPr/>
            <p:nvPr/>
          </p:nvSpPr>
          <p:spPr>
            <a:xfrm>
              <a:off x="2689895" y="5214764"/>
              <a:ext cx="489947" cy="54782"/>
            </a:xfrm>
            <a:custGeom>
              <a:avLst/>
              <a:gdLst/>
              <a:ahLst/>
              <a:cxnLst/>
              <a:rect l="l" t="t" r="r" b="b"/>
              <a:pathLst>
                <a:path w="12038" h="1346" extrusionOk="0">
                  <a:moveTo>
                    <a:pt x="0" y="0"/>
                  </a:moveTo>
                  <a:lnTo>
                    <a:pt x="0" y="1345"/>
                  </a:lnTo>
                  <a:lnTo>
                    <a:pt x="12037" y="1345"/>
                  </a:lnTo>
                  <a:lnTo>
                    <a:pt x="12037"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9" name="Google Shape;126;p15"/>
            <p:cNvSpPr/>
            <p:nvPr/>
          </p:nvSpPr>
          <p:spPr>
            <a:xfrm>
              <a:off x="2894859" y="2508365"/>
              <a:ext cx="94546" cy="94546"/>
            </a:xfrm>
            <a:custGeom>
              <a:avLst/>
              <a:gdLst/>
              <a:ahLst/>
              <a:cxnLst/>
              <a:rect l="l" t="t" r="r" b="b"/>
              <a:pathLst>
                <a:path w="2323" h="2323" extrusionOk="0">
                  <a:moveTo>
                    <a:pt x="1167" y="1"/>
                  </a:moveTo>
                  <a:cubicBezTo>
                    <a:pt x="524" y="1"/>
                    <a:pt x="1" y="525"/>
                    <a:pt x="1" y="1168"/>
                  </a:cubicBezTo>
                  <a:cubicBezTo>
                    <a:pt x="1" y="1811"/>
                    <a:pt x="524" y="2323"/>
                    <a:pt x="1167" y="2323"/>
                  </a:cubicBezTo>
                  <a:cubicBezTo>
                    <a:pt x="1810" y="2323"/>
                    <a:pt x="2322" y="1811"/>
                    <a:pt x="2322" y="1168"/>
                  </a:cubicBezTo>
                  <a:cubicBezTo>
                    <a:pt x="2322" y="525"/>
                    <a:pt x="1810" y="1"/>
                    <a:pt x="116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0" name="Google Shape;127;p15"/>
            <p:cNvSpPr/>
            <p:nvPr/>
          </p:nvSpPr>
          <p:spPr>
            <a:xfrm>
              <a:off x="-1006072"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1" name="Google Shape;128;p15"/>
            <p:cNvSpPr/>
            <p:nvPr/>
          </p:nvSpPr>
          <p:spPr>
            <a:xfrm>
              <a:off x="-70566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2" name="Google Shape;129;p15"/>
            <p:cNvSpPr/>
            <p:nvPr/>
          </p:nvSpPr>
          <p:spPr>
            <a:xfrm>
              <a:off x="-40521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3" name="Google Shape;130;p15"/>
            <p:cNvSpPr/>
            <p:nvPr/>
          </p:nvSpPr>
          <p:spPr>
            <a:xfrm>
              <a:off x="-105261"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4" name="Google Shape;131;p15"/>
            <p:cNvSpPr/>
            <p:nvPr/>
          </p:nvSpPr>
          <p:spPr>
            <a:xfrm>
              <a:off x="195186"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5" name="Google Shape;132;p15"/>
            <p:cNvSpPr/>
            <p:nvPr/>
          </p:nvSpPr>
          <p:spPr>
            <a:xfrm>
              <a:off x="495633"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6" name="Google Shape;133;p15"/>
            <p:cNvSpPr/>
            <p:nvPr/>
          </p:nvSpPr>
          <p:spPr>
            <a:xfrm>
              <a:off x="792702"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173" name="矩形 172"/>
          <p:cNvSpPr/>
          <p:nvPr>
            <p:custDataLst>
              <p:tags r:id="rId1"/>
            </p:custDataLst>
          </p:nvPr>
        </p:nvSpPr>
        <p:spPr>
          <a:xfrm>
            <a:off x="9970770" y="109855"/>
            <a:ext cx="1960245" cy="55308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华文楷体" panose="02010600040101010101" pitchFamily="2" charset="-122"/>
                <a:cs typeface="Arial" panose="020B0604020202020204" pitchFamily="34" charset="0"/>
              </a:rPr>
              <a:t>2023.09.12</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pic>
        <p:nvPicPr>
          <p:cNvPr id="3" name="图片 2"/>
          <p:cNvPicPr>
            <a:picLocks noChangeAspect="1"/>
          </p:cNvPicPr>
          <p:nvPr/>
        </p:nvPicPr>
        <p:blipFill>
          <a:blip r:embed="rId2"/>
          <a:stretch>
            <a:fillRect/>
          </a:stretch>
        </p:blipFill>
        <p:spPr>
          <a:xfrm>
            <a:off x="11677571" y="6016506"/>
            <a:ext cx="247650" cy="390525"/>
          </a:xfrm>
          <a:prstGeom prst="rect">
            <a:avLst/>
          </a:prstGeom>
        </p:spPr>
      </p:pic>
      <p:sp>
        <p:nvSpPr>
          <p:cNvPr id="2" name="Google Shape;54;p15"/>
          <p:cNvSpPr txBox="1"/>
          <p:nvPr>
            <p:custDataLst>
              <p:tags r:id="rId3"/>
            </p:custDataLst>
          </p:nvPr>
        </p:nvSpPr>
        <p:spPr>
          <a:xfrm>
            <a:off x="2731135" y="1773555"/>
            <a:ext cx="6729730" cy="209804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panose="020B0604020202020204"/>
              <a:buNone/>
              <a:defRPr/>
            </a:pPr>
            <a:r>
              <a:rPr kumimoji="0" sz="6000" b="0" i="0" u="none" strike="noStrike" kern="0" cap="none" spc="0" normalizeH="0" baseline="0" noProof="0">
                <a:ln>
                  <a:noFill/>
                </a:ln>
                <a:solidFill>
                  <a:srgbClr val="000000"/>
                </a:solidFill>
                <a:effectLst/>
                <a:uLnTx/>
                <a:uFillTx/>
                <a:latin typeface="Arial Black" panose="020B0A04020102020204" charset="0"/>
                <a:cs typeface="Arial Black" panose="020B0A04020102020204" charset="0"/>
                <a:sym typeface="Arial" panose="020B0604020202020204"/>
              </a:rPr>
              <a:t>Malicious Code Analysis</a:t>
            </a:r>
            <a:endParaRPr kumimoji="0" sz="6000" b="0" i="0" u="none" strike="noStrike" kern="0" cap="none" spc="0" normalizeH="0" baseline="0" noProof="0">
              <a:ln>
                <a:noFill/>
              </a:ln>
              <a:solidFill>
                <a:srgbClr val="000000"/>
              </a:solidFill>
              <a:effectLst/>
              <a:uLnTx/>
              <a:uFillTx/>
              <a:latin typeface="Arial Black" panose="020B0A04020102020204" charset="0"/>
              <a:cs typeface="Arial Black" panose="020B0A04020102020204" charset="0"/>
              <a:sym typeface="Arial" panose="020B0604020202020204"/>
            </a:endParaRPr>
          </a:p>
        </p:txBody>
      </p:sp>
      <p:pic>
        <p:nvPicPr>
          <p:cNvPr id="4" name="图片 3"/>
          <p:cNvPicPr>
            <a:picLocks noChangeAspect="1"/>
          </p:cNvPicPr>
          <p:nvPr>
            <p:custDataLst>
              <p:tags r:id="rId4"/>
            </p:custDataLst>
          </p:nvPr>
        </p:nvPicPr>
        <p:blipFill>
          <a:blip r:embed="rId5"/>
          <a:stretch>
            <a:fillRect/>
          </a:stretch>
        </p:blipFill>
        <p:spPr>
          <a:xfrm>
            <a:off x="299085" y="109855"/>
            <a:ext cx="1848142" cy="1296000"/>
          </a:xfrm>
          <a:prstGeom prst="rect">
            <a:avLst/>
          </a:prstGeom>
          <a:noFill/>
          <a:ln w="9525">
            <a:noFill/>
          </a:ln>
        </p:spPr>
      </p:pic>
      <p:sp>
        <p:nvSpPr>
          <p:cNvPr id="5" name="Google Shape;55;p15"/>
          <p:cNvSpPr txBox="1"/>
          <p:nvPr>
            <p:custDataLst>
              <p:tags r:id="rId6"/>
            </p:custDataLst>
          </p:nvPr>
        </p:nvSpPr>
        <p:spPr>
          <a:xfrm>
            <a:off x="4536123" y="4035425"/>
            <a:ext cx="3119755" cy="7499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panose="020B0604020202020204"/>
              <a:buNone/>
              <a:defRPr/>
            </a:pPr>
            <a:r>
              <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rPr>
              <a:t>Fangtian Zhong</a:t>
            </a:r>
            <a:endPar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Pts val="2200"/>
              <a:buFont typeface="Arial" panose="020B0604020202020204"/>
              <a:buNone/>
              <a:defRPr/>
            </a:pPr>
            <a:r>
              <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rPr>
              <a:t>CSCI 591</a:t>
            </a:r>
            <a:endPar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endParaRPr>
          </a:p>
        </p:txBody>
      </p:sp>
      <p:sp>
        <p:nvSpPr>
          <p:cNvPr id="6" name="矩形 5"/>
          <p:cNvSpPr/>
          <p:nvPr>
            <p:custDataLst>
              <p:tags r:id="rId7"/>
            </p:custDataLst>
          </p:nvPr>
        </p:nvSpPr>
        <p:spPr>
          <a:xfrm>
            <a:off x="2886710" y="5492115"/>
            <a:ext cx="6418580" cy="1139825"/>
          </a:xfrm>
          <a:prstGeom prst="rect">
            <a:avLst/>
          </a:prstGeom>
        </p:spPr>
        <p:txBody>
          <a:bodyPr wrap="square">
            <a:noAutofit/>
          </a:bodyPr>
          <a:lstStyle/>
          <a:p>
            <a:pPr marL="0" marR="0" lvl="0" indent="0" algn="ctr" defTabSz="914400" rtl="0" eaLnBrk="1" fontAlgn="auto" latinLnBrk="0" hangingPunct="1">
              <a:lnSpc>
                <a:spcPts val="2800"/>
              </a:lnSpc>
              <a:spcBef>
                <a:spcPts val="150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Gianforte School of Computing </a:t>
            </a: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en-GB" sz="2000" b="0" i="0" u="none" strike="noStrike" kern="1200" cap="none" spc="0" normalizeH="0" baseline="0" noProof="0" dirty="0">
                <a:ln>
                  <a:noFill/>
                </a:ln>
                <a:solidFill>
                  <a:srgbClr val="000000"/>
                </a:solidFill>
                <a:effectLst/>
                <a:uLnTx/>
                <a:uFillTx/>
                <a:latin typeface="Palatino Linotype" panose="02040502050505030304" charset="0"/>
                <a:ea typeface="+mn-ea"/>
                <a:cs typeface="Palatino Linotype" panose="02040502050505030304" charset="0"/>
                <a:sym typeface="+mn-ea"/>
              </a:rPr>
              <a:t>Norm Asbjornson College of Engineering</a:t>
            </a:r>
            <a:endParaRPr kumimoji="0" lang="en-US" altLang="en-GB" sz="2000" b="0" i="0" u="none" strike="noStrike" kern="1200" cap="none" spc="0" normalizeH="0" baseline="0" noProof="0" dirty="0">
              <a:ln>
                <a:noFill/>
              </a:ln>
              <a:solidFill>
                <a:srgbClr val="000000"/>
              </a:solidFill>
              <a:effectLst/>
              <a:uLnTx/>
              <a:uFillTx/>
              <a:latin typeface="Palatino Linotype" panose="02040502050505030304" charset="0"/>
              <a:ea typeface="+mn-ea"/>
              <a:cs typeface="Palatino Linotype" panose="02040502050505030304" charset="0"/>
              <a:sym typeface="+mn-ea"/>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E-mail: fangtian.zhong@montana.edu</a:t>
            </a: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Conditional Jump</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375920" y="1098550"/>
            <a:ext cx="10998835" cy="124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marR="0" lvl="0" indent="-571500" algn="l" defTabSz="914400" rtl="0" eaLnBrk="0" fontAlgn="base" latinLnBrk="0" hangingPunct="0">
              <a:lnSpc>
                <a:spcPct val="110000"/>
              </a:lnSpc>
              <a:spcBef>
                <a:spcPts val="0"/>
              </a:spcBef>
              <a:spcAft>
                <a:spcPts val="100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kumimoji="0" lang="en-US" altLang="zh-CN" sz="30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Following are the conditional jump instructions used on unsigned data used for logical operations −</a:t>
            </a:r>
            <a:endParaRPr kumimoji="0" lang="en-US" altLang="zh-CN" sz="30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p:txBody>
      </p:sp>
      <p:pic>
        <p:nvPicPr>
          <p:cNvPr id="9" name="Content Placeholder 8"/>
          <p:cNvPicPr>
            <a:picLocks noChangeAspect="1"/>
          </p:cNvPicPr>
          <p:nvPr>
            <p:custDataLst>
              <p:tags r:id="rId4"/>
            </p:custDataLst>
          </p:nvPr>
        </p:nvPicPr>
        <p:blipFill>
          <a:blip r:embed="rId5"/>
          <a:stretch>
            <a:fillRect/>
          </a:stretch>
        </p:blipFill>
        <p:spPr>
          <a:xfrm>
            <a:off x="1420178" y="2715260"/>
            <a:ext cx="9351645" cy="2756535"/>
          </a:xfrm>
          <a:prstGeom prst="rect">
            <a:avLst/>
          </a:prstGeom>
          <a:ln>
            <a:solidFill>
              <a:srgbClr val="D1202F"/>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Conditional Jump</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375920" y="1098550"/>
            <a:ext cx="10998835" cy="124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marR="0" lvl="0" indent="-571500" algn="l" defTabSz="914400" rtl="0" eaLnBrk="0" fontAlgn="base" latinLnBrk="0" hangingPunct="0">
              <a:lnSpc>
                <a:spcPct val="110000"/>
              </a:lnSpc>
              <a:spcBef>
                <a:spcPts val="0"/>
              </a:spcBef>
              <a:spcAft>
                <a:spcPts val="100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kumimoji="0" lang="en-US" altLang="zh-CN" sz="30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The following conditional jump instructions have special uses and check the value of flags −</a:t>
            </a:r>
            <a:endParaRPr kumimoji="0" lang="en-US" altLang="zh-CN" sz="30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p:txBody>
      </p:sp>
      <p:pic>
        <p:nvPicPr>
          <p:cNvPr id="12" name="Content Placeholder 11"/>
          <p:cNvPicPr>
            <a:picLocks noChangeAspect="1"/>
          </p:cNvPicPr>
          <p:nvPr>
            <p:custDataLst>
              <p:tags r:id="rId4"/>
            </p:custDataLst>
          </p:nvPr>
        </p:nvPicPr>
        <p:blipFill>
          <a:blip r:embed="rId5"/>
          <a:stretch>
            <a:fillRect/>
          </a:stretch>
        </p:blipFill>
        <p:spPr>
          <a:xfrm>
            <a:off x="1738313" y="2430145"/>
            <a:ext cx="8715375" cy="3667125"/>
          </a:xfrm>
          <a:prstGeom prst="rect">
            <a:avLst/>
          </a:prstGeom>
          <a:ln>
            <a:solidFill>
              <a:srgbClr val="D1202F"/>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Syntax </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8"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375920" y="1098550"/>
            <a:ext cx="1099883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marR="0" lvl="0" indent="-571500" algn="l" defTabSz="914400" rtl="0" eaLnBrk="0" fontAlgn="base" latinLnBrk="0" hangingPunct="0">
              <a:lnSpc>
                <a:spcPct val="110000"/>
              </a:lnSpc>
              <a:spcBef>
                <a:spcPts val="0"/>
              </a:spcBef>
              <a:spcAft>
                <a:spcPts val="100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kumimoji="0" lang="en-US" altLang="zh-CN" sz="30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The syntax for the J&lt;condition&gt; set of instructions −</a:t>
            </a:r>
            <a:endParaRPr kumimoji="0" lang="en-US" altLang="zh-CN" sz="30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a:p>
            <a:pPr marL="571500" marR="0" lvl="0" indent="-571500" algn="l" defTabSz="914400" rtl="0" eaLnBrk="0" fontAlgn="base" latinLnBrk="0" hangingPunct="0">
              <a:lnSpc>
                <a:spcPct val="110000"/>
              </a:lnSpc>
              <a:spcBef>
                <a:spcPts val="0"/>
              </a:spcBef>
              <a:spcAft>
                <a:spcPts val="100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endParaRPr kumimoji="0" lang="en-US" altLang="zh-CN" sz="30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a:p>
            <a:pPr marL="571500" marR="0" lvl="0" indent="-571500" algn="l" defTabSz="914400" rtl="0" eaLnBrk="0" fontAlgn="base" latinLnBrk="0" hangingPunct="0">
              <a:lnSpc>
                <a:spcPct val="110000"/>
              </a:lnSpc>
              <a:spcBef>
                <a:spcPts val="0"/>
              </a:spcBef>
              <a:spcAft>
                <a:spcPts val="100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kumimoji="0" lang="en-US" altLang="zh-CN" sz="30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Example,</a:t>
            </a:r>
            <a:endParaRPr kumimoji="0" lang="en-US" altLang="zh-CN" sz="30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p:txBody>
      </p:sp>
      <p:pic>
        <p:nvPicPr>
          <p:cNvPr id="11" name="Content Placeholder 4"/>
          <p:cNvPicPr>
            <a:picLocks noChangeAspect="1"/>
          </p:cNvPicPr>
          <p:nvPr>
            <p:custDataLst>
              <p:tags r:id="rId4"/>
            </p:custDataLst>
          </p:nvPr>
        </p:nvPicPr>
        <p:blipFill>
          <a:blip r:embed="rId5"/>
          <a:srcRect r="83232"/>
          <a:stretch>
            <a:fillRect/>
          </a:stretch>
        </p:blipFill>
        <p:spPr>
          <a:xfrm>
            <a:off x="4696778" y="2323465"/>
            <a:ext cx="2798445" cy="3782060"/>
          </a:xfrm>
          <a:prstGeom prst="rect">
            <a:avLst/>
          </a:prstGeom>
          <a:ln>
            <a:solidFill>
              <a:srgbClr val="D1202F"/>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p:nvPr userDrawn="1">
            <p:custDataLst>
              <p:tags r:id="rId1"/>
            </p:custDataLst>
          </p:nvPr>
        </p:nvPicPr>
        <p:blipFill>
          <a:blip r:embed="rId2"/>
          <a:stretch>
            <a:fillRect/>
          </a:stretch>
        </p:blipFill>
        <p:spPr>
          <a:xfrm>
            <a:off x="0" y="0"/>
            <a:ext cx="12192635" cy="6858000"/>
          </a:xfrm>
          <a:prstGeom prst="rect">
            <a:avLst/>
          </a:prstGeom>
          <a:noFill/>
          <a:ln w="9525">
            <a:noFill/>
          </a:ln>
        </p:spPr>
      </p:pic>
      <p:sp>
        <p:nvSpPr>
          <p:cNvPr id="7" name="矩形 6"/>
          <p:cNvSpPr/>
          <p:nvPr userDrawn="1">
            <p:custDataLst>
              <p:tags r:id="rId3"/>
            </p:custDataLst>
          </p:nvPr>
        </p:nvSpPr>
        <p:spPr>
          <a:xfrm>
            <a:off x="0" y="-2"/>
            <a:ext cx="12191998" cy="6858002"/>
          </a:xfrm>
          <a:prstGeom prst="rect">
            <a:avLst/>
          </a:prstGeom>
          <a:solidFill>
            <a:schemeClr val="bg1">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文本框 3"/>
          <p:cNvSpPr txBox="1"/>
          <p:nvPr>
            <p:custDataLst>
              <p:tags r:id="rId4"/>
            </p:custDataLst>
          </p:nvPr>
        </p:nvSpPr>
        <p:spPr>
          <a:xfrm>
            <a:off x="4610735" y="2492058"/>
            <a:ext cx="6845300" cy="1873885"/>
          </a:xfrm>
          <a:prstGeom prst="rect">
            <a:avLst/>
          </a:prstGeom>
          <a:noFill/>
        </p:spPr>
        <p:txBody>
          <a:bodyPr wrap="square" rtlCol="0" anchor="ctr" anchorCtr="0">
            <a:noAutofit/>
          </a:bodyPr>
          <a:lstStyle/>
          <a:p>
            <a:pPr marL="0" marR="0" lvl="0" indent="0" algn="ctr" defTabSz="914400" rtl="0" eaLnBrk="1" fontAlgn="auto" latinLnBrk="0" hangingPunct="1">
              <a:lnSpc>
                <a:spcPts val="7000"/>
              </a:lnSpc>
              <a:spcBef>
                <a:spcPts val="600"/>
              </a:spcBef>
              <a:spcAft>
                <a:spcPts val="0"/>
              </a:spcAft>
              <a:buClrTx/>
              <a:buSzTx/>
              <a:buFontTx/>
              <a:buNone/>
              <a:defRPr/>
            </a:pPr>
            <a:r>
              <a:rPr kumimoji="0" sz="5500" b="0" i="0" u="none" strike="noStrike" kern="1200" cap="none" spc="0" normalizeH="0" baseline="0" noProof="0" dirty="0">
                <a:ln>
                  <a:noFill/>
                </a:ln>
                <a:solidFill>
                  <a:srgbClr val="88219F"/>
                </a:solidFill>
                <a:effectLst/>
                <a:uLnTx/>
                <a:uFillTx/>
                <a:latin typeface="Arial Black" panose="020B0A04020102020204" charset="0"/>
                <a:ea typeface="+mn-ea"/>
                <a:cs typeface="Arial Black" panose="020B0A04020102020204" charset="0"/>
                <a:sym typeface="+mn-lt"/>
              </a:rPr>
              <a:t>Loops</a:t>
            </a:r>
            <a:endParaRPr kumimoji="0" sz="5500" b="0" i="0" u="none" strike="noStrike" kern="1200" cap="none" spc="0" normalizeH="0" baseline="0" noProof="0" dirty="0">
              <a:ln>
                <a:noFill/>
              </a:ln>
              <a:solidFill>
                <a:srgbClr val="88219F"/>
              </a:solidFill>
              <a:effectLst/>
              <a:uLnTx/>
              <a:uFillTx/>
              <a:latin typeface="Arial Black" panose="020B0A04020102020204" charset="0"/>
              <a:ea typeface="+mn-ea"/>
              <a:cs typeface="Arial Black" panose="020B0A04020102020204" charset="0"/>
              <a:sym typeface="+mn-lt"/>
            </a:endParaRPr>
          </a:p>
        </p:txBody>
      </p:sp>
      <p:sp>
        <p:nvSpPr>
          <p:cNvPr id="5" name="矩形 4"/>
          <p:cNvSpPr/>
          <p:nvPr userDrawn="1">
            <p:custDataLst>
              <p:tags r:id="rId5"/>
            </p:custDataLst>
          </p:nvPr>
        </p:nvSpPr>
        <p:spPr>
          <a:xfrm>
            <a:off x="707653" y="-2"/>
            <a:ext cx="3391877" cy="6858002"/>
          </a:xfrm>
          <a:prstGeom prst="rect">
            <a:avLst/>
          </a:prstGeom>
          <a:solidFill>
            <a:srgbClr val="A728B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文本占位符 31"/>
          <p:cNvSpPr>
            <a:spLocks noGrp="1"/>
          </p:cNvSpPr>
          <p:nvPr>
            <p:custDataLst>
              <p:tags r:id="rId6"/>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02</a:t>
            </a:r>
            <a:endParaRPr kumimoji="0" lang="zh-CN" altLang="en-US" sz="9600" b="1"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1" name="文本占位符 31"/>
          <p:cNvSpPr>
            <a:spLocks noGrp="1"/>
          </p:cNvSpPr>
          <p:nvPr>
            <p:custDataLst>
              <p:tags r:id="rId7"/>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Part Two</a:t>
            </a:r>
            <a:endParaRPr kumimoji="0" lang="en-US" altLang="zh-CN" sz="2400" b="1" i="1"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nvGrpSpPr>
          <p:cNvPr id="703" name="组合 702"/>
          <p:cNvGrpSpPr/>
          <p:nvPr userDrawn="1"/>
        </p:nvGrpSpPr>
        <p:grpSpPr>
          <a:xfrm>
            <a:off x="1952199" y="2121506"/>
            <a:ext cx="658709" cy="199812"/>
            <a:chOff x="4510429" y="6007426"/>
            <a:chExt cx="658709" cy="199812"/>
          </a:xfrm>
        </p:grpSpPr>
        <p:sp>
          <p:nvSpPr>
            <p:cNvPr id="696" name="L 形 695"/>
            <p:cNvSpPr/>
            <p:nvPr userDrawn="1">
              <p:custDataLst>
                <p:tags r:id="rId8"/>
              </p:custDataLst>
            </p:nvPr>
          </p:nvSpPr>
          <p:spPr>
            <a:xfrm rot="13500000">
              <a:off x="4663956" y="6008863"/>
              <a:ext cx="196938" cy="196940"/>
            </a:xfrm>
            <a:prstGeom prst="corner">
              <a:avLst>
                <a:gd name="adj1" fmla="val 19000"/>
                <a:gd name="adj2" fmla="val 19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98" name="L 形 697"/>
            <p:cNvSpPr/>
            <p:nvPr userDrawn="1">
              <p:custDataLst>
                <p:tags r:id="rId9"/>
              </p:custDataLst>
            </p:nvPr>
          </p:nvSpPr>
          <p:spPr>
            <a:xfrm rot="13500000">
              <a:off x="4818077" y="6008863"/>
              <a:ext cx="196938" cy="196940"/>
            </a:xfrm>
            <a:prstGeom prst="corner">
              <a:avLst>
                <a:gd name="adj1" fmla="val 19000"/>
                <a:gd name="adj2" fmla="val 19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00" name="L 形 699"/>
            <p:cNvSpPr/>
            <p:nvPr userDrawn="1">
              <p:custDataLst>
                <p:tags r:id="rId10"/>
              </p:custDataLst>
            </p:nvPr>
          </p:nvSpPr>
          <p:spPr>
            <a:xfrm rot="13500000">
              <a:off x="4972199" y="6008864"/>
              <a:ext cx="196938" cy="196940"/>
            </a:xfrm>
            <a:prstGeom prst="corner">
              <a:avLst>
                <a:gd name="adj1" fmla="val 19000"/>
                <a:gd name="adj2" fmla="val 19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02" name="直角三角形 701"/>
            <p:cNvSpPr/>
            <p:nvPr userDrawn="1">
              <p:custDataLst>
                <p:tags r:id="rId11"/>
              </p:custDataLst>
            </p:nvPr>
          </p:nvSpPr>
          <p:spPr>
            <a:xfrm rot="13500000">
              <a:off x="4510429" y="6007426"/>
              <a:ext cx="199812" cy="199812"/>
            </a:xfrm>
            <a:prstGeom prst="rtTriangle">
              <a:avLst/>
            </a:prstGeom>
            <a:solidFill>
              <a:srgbClr val="862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704" name="矩形 703"/>
          <p:cNvSpPr/>
          <p:nvPr userDrawn="1">
            <p:custDataLst>
              <p:tags r:id="rId12"/>
            </p:custDataLst>
          </p:nvPr>
        </p:nvSpPr>
        <p:spPr>
          <a:xfrm>
            <a:off x="545426" y="-2"/>
            <a:ext cx="101886" cy="6858002"/>
          </a:xfrm>
          <a:prstGeom prst="rect">
            <a:avLst/>
          </a:prstGeom>
          <a:gradFill>
            <a:gsLst>
              <a:gs pos="80000">
                <a:srgbClr val="A728BE"/>
              </a:gs>
              <a:gs pos="0">
                <a:srgbClr val="A728BE">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05" name="矩形 704"/>
          <p:cNvSpPr/>
          <p:nvPr userDrawn="1">
            <p:custDataLst>
              <p:tags r:id="rId13"/>
            </p:custDataLst>
          </p:nvPr>
        </p:nvSpPr>
        <p:spPr>
          <a:xfrm flipV="1">
            <a:off x="4158103" y="-2"/>
            <a:ext cx="101886" cy="6858002"/>
          </a:xfrm>
          <a:prstGeom prst="rect">
            <a:avLst/>
          </a:prstGeom>
          <a:gradFill>
            <a:gsLst>
              <a:gs pos="80000">
                <a:srgbClr val="A728BE"/>
              </a:gs>
              <a:gs pos="0">
                <a:srgbClr val="A728BE">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Loops</a:t>
            </a:r>
            <a:endPar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sp>
        <p:nvSpPr>
          <p:cNvPr id="63491" name="Text Placeholder 63490" descr="7b0a202020202262756c6c6574223a20227b5c2263617465676f727949645c223a31303030352c5c2274656d706c61746549645c223a32303233313537347d220a7d0a"/>
          <p:cNvSpPr>
            <a:spLocks noGrp="1"/>
          </p:cNvSpPr>
          <p:nvPr>
            <p:custDataLst>
              <p:tags r:id="rId2"/>
            </p:custDataLst>
          </p:nvPr>
        </p:nvSpPr>
        <p:spPr>
          <a:xfrm>
            <a:off x="-1905" y="1146175"/>
            <a:ext cx="12193905" cy="491045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marR="0" lvl="0" indent="-539750" algn="l" defTabSz="914400" rtl="0" eaLnBrk="1" fontAlgn="auto" latinLnBrk="0" hangingPunct="1">
              <a:lnSpc>
                <a:spcPct val="110000"/>
              </a:lnSpc>
              <a:spcBef>
                <a:spcPts val="1000"/>
              </a:spcBef>
              <a:spcAft>
                <a:spcPts val="2500"/>
              </a:spcAft>
              <a:buClrTx/>
              <a:buSzPct val="150000"/>
              <a:buFont typeface="Arial" panose="020B0604020202020204" pitchFamily="34" charset="0"/>
              <a:buBlip>
                <a:blip r:embed="rId3"/>
              </a:buBlip>
              <a:defRPr/>
            </a:pPr>
            <a:r>
              <a:rPr kumimoji="0" sz="36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The JMP instruction can be used for implementing loops. For example, the following code snippet can be used for executing the loop-body 10 times.</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a:p>
            <a:pPr marL="1371600" marR="0" lvl="0" indent="-3556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defRPr/>
              <a:extLst>
                <a:ext uri="{35155182-B16C-46BC-9424-99874614C6A1}">
                  <wpsdc:indentchars xmlns:wpsdc="http://www.wps.cn/officeDocument/2017/drawingmlCustomData" val="-100" checksum="2984165887"/>
                  <wpsdc:marlchars xmlns:wpsdc="http://www.wps.cn/officeDocument/2017/drawingmlCustomData" val="600" checksum="3581418924"/>
                </a:ext>
              </a:extLst>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icrosoft YaHei"/>
                <a:cs typeface="Arial" panose="020B0604020202020204" pitchFamily="34" charset="0"/>
              </a:rPr>
              <a:t>MOV	CX, 10</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icrosoft YaHei"/>
              <a:cs typeface="Arial" panose="020B0604020202020204" pitchFamily="34" charset="0"/>
            </a:endParaRPr>
          </a:p>
          <a:p>
            <a:pPr marL="1371600" marR="0" lvl="0" indent="-3556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defRPr/>
              <a:extLst>
                <a:ext uri="{35155182-B16C-46BC-9424-99874614C6A1}">
                  <wpsdc:indentchars xmlns:wpsdc="http://www.wps.cn/officeDocument/2017/drawingmlCustomData" val="-100" checksum="2984165887"/>
                  <wpsdc:marlchars xmlns:wpsdc="http://www.wps.cn/officeDocument/2017/drawingmlCustomData" val="600" checksum="3581418924"/>
                </a:ext>
              </a:extLst>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icrosoft YaHei"/>
                <a:cs typeface="Arial" panose="020B0604020202020204" pitchFamily="34" charset="0"/>
              </a:rPr>
              <a:t>L1:</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icrosoft YaHei"/>
              <a:cs typeface="Arial" panose="020B0604020202020204" pitchFamily="34" charset="0"/>
            </a:endParaRPr>
          </a:p>
          <a:p>
            <a:pPr marL="1371600" marR="0" lvl="0" indent="-3556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defRPr/>
              <a:extLst>
                <a:ext uri="{35155182-B16C-46BC-9424-99874614C6A1}">
                  <wpsdc:indentchars xmlns:wpsdc="http://www.wps.cn/officeDocument/2017/drawingmlCustomData" val="-100" checksum="2984165887"/>
                  <wpsdc:marlchars xmlns:wpsdc="http://www.wps.cn/officeDocument/2017/drawingmlCustomData" val="600" checksum="3581418924"/>
                </a:ext>
              </a:extLst>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icrosoft YaHei"/>
                <a:cs typeface="Arial" panose="020B0604020202020204" pitchFamily="34" charset="0"/>
              </a:rPr>
              <a:t>&lt;LOOP-BODY&gt;</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icrosoft YaHei"/>
              <a:cs typeface="Arial" panose="020B0604020202020204" pitchFamily="34" charset="0"/>
            </a:endParaRPr>
          </a:p>
          <a:p>
            <a:pPr marL="1371600" marR="0" lvl="0" indent="-3556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defRPr/>
              <a:extLst>
                <a:ext uri="{35155182-B16C-46BC-9424-99874614C6A1}">
                  <wpsdc:indentchars xmlns:wpsdc="http://www.wps.cn/officeDocument/2017/drawingmlCustomData" val="-100" checksum="2984165887"/>
                  <wpsdc:marlchars xmlns:wpsdc="http://www.wps.cn/officeDocument/2017/drawingmlCustomData" val="600" checksum="3581418924"/>
                </a:ext>
              </a:extLst>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icrosoft YaHei"/>
                <a:cs typeface="Arial" panose="020B0604020202020204" pitchFamily="34" charset="0"/>
              </a:rPr>
              <a:t>DEC	CX</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icrosoft YaHei"/>
              <a:cs typeface="Arial" panose="020B0604020202020204" pitchFamily="34" charset="0"/>
            </a:endParaRPr>
          </a:p>
          <a:p>
            <a:pPr marL="1371600" marR="0" lvl="0" indent="-3556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defRPr/>
              <a:extLst>
                <a:ext uri="{35155182-B16C-46BC-9424-99874614C6A1}">
                  <wpsdc:indentchars xmlns:wpsdc="http://www.wps.cn/officeDocument/2017/drawingmlCustomData" val="-100" checksum="2984165887"/>
                  <wpsdc:marlchars xmlns:wpsdc="http://www.wps.cn/officeDocument/2017/drawingmlCustomData" val="600" checksum="3581418924"/>
                </a:ext>
              </a:extLst>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icrosoft YaHei"/>
                <a:cs typeface="Arial" panose="020B0604020202020204" pitchFamily="34" charset="0"/>
              </a:rPr>
              <a:t>JNZ	L1</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icrosoft YaHei"/>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Loops</a:t>
            </a:r>
            <a:endPar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sp>
        <p:nvSpPr>
          <p:cNvPr id="3" name="Text Placeholder 63490" descr="7b0a202020202262756c6c6574223a20227b5c2263617465676f727949645c223a31303030352c5c2274656d706c61746549645c223a32303233313537347d220a7d0a"/>
          <p:cNvSpPr>
            <a:spLocks noGrp="1"/>
          </p:cNvSpPr>
          <p:nvPr>
            <p:custDataLst>
              <p:tags r:id="rId2"/>
            </p:custDataLst>
          </p:nvPr>
        </p:nvSpPr>
        <p:spPr>
          <a:xfrm>
            <a:off x="-103505" y="1197610"/>
            <a:ext cx="12193905" cy="4358640"/>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marR="0" lvl="0" indent="-539750" algn="l" defTabSz="914400" rtl="0" eaLnBrk="1" fontAlgn="auto" latinLnBrk="0" hangingPunct="1">
              <a:lnSpc>
                <a:spcPct val="100000"/>
              </a:lnSpc>
              <a:spcBef>
                <a:spcPts val="0"/>
              </a:spcBef>
              <a:spcAft>
                <a:spcPts val="500"/>
              </a:spcAft>
              <a:buClrTx/>
              <a:buSzPct val="150000"/>
              <a:buFont typeface="Arial" panose="020B0604020202020204" pitchFamily="34" charset="0"/>
              <a:buBlip>
                <a:blip r:embed="rId3"/>
              </a:buBlip>
              <a:defRPr/>
            </a:pPr>
            <a:r>
              <a:rPr kumimoji="0" sz="26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The processor instruction set, however, includes a group of loop instructions for implementing iteration. </a:t>
            </a:r>
            <a:endParaRPr kumimoji="0" sz="26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a:p>
            <a:pPr marL="899795" marR="0" lvl="0" indent="-539750" algn="l" defTabSz="914400" rtl="0" eaLnBrk="1" fontAlgn="auto" latinLnBrk="0" hangingPunct="1">
              <a:lnSpc>
                <a:spcPct val="100000"/>
              </a:lnSpc>
              <a:spcBef>
                <a:spcPts val="0"/>
              </a:spcBef>
              <a:spcAft>
                <a:spcPts val="500"/>
              </a:spcAft>
              <a:buClrTx/>
              <a:buSzPct val="150000"/>
              <a:buFont typeface="Arial" panose="020B0604020202020204" pitchFamily="34" charset="0"/>
              <a:buBlip>
                <a:blip r:embed="rId3"/>
              </a:buBlip>
              <a:defRPr/>
            </a:pPr>
            <a:r>
              <a:rPr kumimoji="0" sz="26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The basic LOOP instruction has the following syntax −</a:t>
            </a:r>
            <a:endParaRPr kumimoji="0" sz="26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a:p>
            <a:pPr marL="1600200" marR="0" lvl="0" indent="-495300" algn="l" defTabSz="914400" rtl="0" eaLnBrk="1" fontAlgn="auto" latinLnBrk="0" hangingPunct="1">
              <a:lnSpc>
                <a:spcPct val="10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390499218"/>
                  <wpsdc:marlchars xmlns:wpsdc="http://www.wps.cn/officeDocument/2017/drawingmlCustomData" val="700" checksum="3453433121"/>
                </a:ext>
              </a:extLst>
            </a:pPr>
            <a:r>
              <a:rPr kumimoji="0" sz="2600" b="0" i="0" u="none" strike="noStrike" kern="1200" cap="none" spc="0" normalizeH="0" baseline="0" noProof="0" dirty="0">
                <a:ln>
                  <a:noFill/>
                </a:ln>
                <a:solidFill>
                  <a:srgbClr val="FF0000"/>
                </a:solidFill>
                <a:effectLst/>
                <a:uLnTx/>
                <a:uFillTx/>
                <a:latin typeface="Arial" panose="020B0604020202020204" pitchFamily="34" charset="0"/>
                <a:ea typeface="Microsoft YaHei"/>
                <a:cs typeface="Arial" panose="020B0604020202020204" pitchFamily="34" charset="0"/>
              </a:rPr>
              <a:t>LOOP 	label</a:t>
            </a:r>
            <a:endParaRPr kumimoji="0" sz="2600" b="0" i="0" u="none" strike="noStrike" kern="1200" cap="none" spc="0" normalizeH="0" baseline="0" noProof="0" dirty="0">
              <a:ln>
                <a:noFill/>
              </a:ln>
              <a:solidFill>
                <a:srgbClr val="FF0000"/>
              </a:solidFill>
              <a:effectLst/>
              <a:uLnTx/>
              <a:uFillTx/>
              <a:latin typeface="Arial" panose="020B0604020202020204" pitchFamily="34" charset="0"/>
              <a:ea typeface="Microsoft YaHei"/>
              <a:cs typeface="Arial" panose="020B0604020202020204" pitchFamily="34" charset="0"/>
            </a:endParaRPr>
          </a:p>
          <a:p>
            <a:pPr marL="899795" marR="0" lvl="0" indent="-539750" algn="l" defTabSz="914400" rtl="0" eaLnBrk="1" fontAlgn="auto" latinLnBrk="0" hangingPunct="1">
              <a:lnSpc>
                <a:spcPct val="100000"/>
              </a:lnSpc>
              <a:spcBef>
                <a:spcPts val="0"/>
              </a:spcBef>
              <a:spcAft>
                <a:spcPts val="500"/>
              </a:spcAft>
              <a:buClrTx/>
              <a:buSzPct val="150000"/>
              <a:buFont typeface="Arial" panose="020B0604020202020204" pitchFamily="34" charset="0"/>
              <a:buBlip>
                <a:blip r:embed="rId3"/>
              </a:buBlip>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Where, label is the target label that identifies the target instruction as in the jump instructions. The LOOP instruction assumes that the ECX register contains the loop count. When the loop instruction is executed, the ECX register is decremented and the control jumps to the target label, until the ECX register value, i.e., the counter reaches the value zero.</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a:p>
            <a:pPr marL="899795" marR="0" lvl="0" indent="-539750" algn="l" defTabSz="914400" rtl="0" eaLnBrk="1" fontAlgn="auto" latinLnBrk="0" hangingPunct="1">
              <a:lnSpc>
                <a:spcPct val="100000"/>
              </a:lnSpc>
              <a:spcBef>
                <a:spcPts val="0"/>
              </a:spcBef>
              <a:spcAft>
                <a:spcPts val="500"/>
              </a:spcAft>
              <a:buClrTx/>
              <a:buSzPct val="150000"/>
              <a:buFont typeface="Arial" panose="020B0604020202020204" pitchFamily="34" charset="0"/>
              <a:buBlip>
                <a:blip r:embed="rId3"/>
              </a:buBlip>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The above code snippet could be written as −</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p:txBody>
      </p:sp>
      <p:pic>
        <p:nvPicPr>
          <p:cNvPr id="4" name="Picture 3"/>
          <p:cNvPicPr>
            <a:picLocks noChangeAspect="1"/>
          </p:cNvPicPr>
          <p:nvPr>
            <p:custDataLst>
              <p:tags r:id="rId4"/>
            </p:custDataLst>
          </p:nvPr>
        </p:nvPicPr>
        <p:blipFill>
          <a:blip r:embed="rId5"/>
          <a:srcRect t="13656" r="87347" b="14520"/>
          <a:stretch>
            <a:fillRect/>
          </a:stretch>
        </p:blipFill>
        <p:spPr>
          <a:xfrm>
            <a:off x="7833995" y="5070475"/>
            <a:ext cx="1656715" cy="1249045"/>
          </a:xfrm>
          <a:prstGeom prst="rect">
            <a:avLst/>
          </a:prstGeom>
          <a:ln>
            <a:solidFill>
              <a:srgbClr val="832697"/>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rPr>
              <a:t>Examples</a:t>
            </a:r>
            <a:endPar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Microsoft YaHei" panose="020B0503020204020204" pitchFamily="34" charset="-122"/>
            </a:endParaRPr>
          </a:p>
        </p:txBody>
      </p:sp>
      <p:pic>
        <p:nvPicPr>
          <p:cNvPr id="5" name="Picture 1"/>
          <p:cNvPicPr>
            <a:picLocks noChangeAspect="1"/>
          </p:cNvPicPr>
          <p:nvPr>
            <p:custDataLst>
              <p:tags r:id="rId2"/>
            </p:custDataLst>
          </p:nvPr>
        </p:nvPicPr>
        <p:blipFill>
          <a:blip r:embed="rId3"/>
          <a:srcRect r="70560" b="46599"/>
          <a:stretch>
            <a:fillRect/>
          </a:stretch>
        </p:blipFill>
        <p:spPr>
          <a:xfrm>
            <a:off x="1141095" y="1153160"/>
            <a:ext cx="3084830" cy="5155565"/>
          </a:xfrm>
          <a:prstGeom prst="rect">
            <a:avLst/>
          </a:prstGeom>
          <a:ln>
            <a:solidFill>
              <a:srgbClr val="A728BE"/>
            </a:solidFill>
          </a:ln>
        </p:spPr>
      </p:pic>
      <p:pic>
        <p:nvPicPr>
          <p:cNvPr id="6" name="Picture 1"/>
          <p:cNvPicPr>
            <a:picLocks noChangeAspect="1"/>
          </p:cNvPicPr>
          <p:nvPr>
            <p:custDataLst>
              <p:tags r:id="rId4"/>
            </p:custDataLst>
          </p:nvPr>
        </p:nvPicPr>
        <p:blipFill>
          <a:blip r:embed="rId3"/>
          <a:srcRect t="54362" r="49879"/>
          <a:stretch>
            <a:fillRect/>
          </a:stretch>
        </p:blipFill>
        <p:spPr>
          <a:xfrm>
            <a:off x="4906010" y="1153160"/>
            <a:ext cx="6145530" cy="5155565"/>
          </a:xfrm>
          <a:prstGeom prst="rect">
            <a:avLst/>
          </a:prstGeom>
          <a:ln>
            <a:solidFill>
              <a:srgbClr val="A728BE"/>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0" y="0"/>
            <a:ext cx="12192635" cy="6858000"/>
          </a:xfrm>
          <a:prstGeom prst="rect">
            <a:avLst/>
          </a:prstGeom>
          <a:noFill/>
          <a:ln w="9525">
            <a:noFill/>
          </a:ln>
        </p:spPr>
      </p:pic>
      <p:sp>
        <p:nvSpPr>
          <p:cNvPr id="3" name="矩形 2"/>
          <p:cNvSpPr/>
          <p:nvPr/>
        </p:nvSpPr>
        <p:spPr>
          <a:xfrm>
            <a:off x="0" y="-2"/>
            <a:ext cx="12191998" cy="6858002"/>
          </a:xfrm>
          <a:prstGeom prst="rect">
            <a:avLst/>
          </a:prstGeom>
          <a:solidFill>
            <a:sysClr val="window" lastClr="FFFFFF">
              <a:alpha val="91765"/>
            </a:sys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4" name="文本框 3"/>
          <p:cNvSpPr txBox="1"/>
          <p:nvPr/>
        </p:nvSpPr>
        <p:spPr>
          <a:xfrm>
            <a:off x="4278630" y="2485708"/>
            <a:ext cx="7913370" cy="1886585"/>
          </a:xfrm>
          <a:prstGeom prst="rect">
            <a:avLst/>
          </a:prstGeom>
          <a:noFill/>
        </p:spPr>
        <p:txBody>
          <a:bodyPr wrap="square" rtlCol="0">
            <a:spAutoFit/>
          </a:bodyPr>
          <a:lstStyle/>
          <a:p>
            <a:pPr marL="0" marR="0" lvl="0" indent="0" algn="ctr" defTabSz="914400" rtl="0" eaLnBrk="1" fontAlgn="auto" latinLnBrk="0" hangingPunct="1">
              <a:lnSpc>
                <a:spcPts val="7000"/>
              </a:lnSpc>
              <a:spcBef>
                <a:spcPts val="600"/>
              </a:spcBef>
              <a:spcAft>
                <a:spcPts val="0"/>
              </a:spcAft>
              <a:buClrTx/>
              <a:buSzTx/>
              <a:buFontTx/>
              <a:buNone/>
              <a:defRPr/>
            </a:pPr>
            <a:r>
              <a:rPr kumimoji="0" sz="5500" b="0" i="0" u="none" strike="noStrike" kern="1200" cap="none" spc="0" normalizeH="0" baseline="0" noProof="0" dirty="0">
                <a:ln>
                  <a:noFill/>
                </a:ln>
                <a:solidFill>
                  <a:srgbClr val="09DEE9">
                    <a:lumMod val="75000"/>
                  </a:srgbClr>
                </a:solidFill>
                <a:effectLst/>
                <a:uLnTx/>
                <a:uFillTx/>
                <a:latin typeface="Arial Black" panose="020B0A04020102020204" charset="0"/>
                <a:ea typeface="微软雅黑 Light" panose="020B0502040204020203" charset="-122"/>
                <a:cs typeface="Arial Black" panose="020B0A04020102020204" charset="0"/>
                <a:sym typeface="+mn-lt"/>
              </a:rPr>
              <a:t>Numbers, Strings, Arrays</a:t>
            </a:r>
            <a:endParaRPr kumimoji="0" sz="5500" b="0" i="0" u="none" strike="noStrike" kern="1200" cap="none" spc="0" normalizeH="0" baseline="0" noProof="0" dirty="0">
              <a:ln>
                <a:noFill/>
              </a:ln>
              <a:solidFill>
                <a:srgbClr val="09DEE9">
                  <a:lumMod val="75000"/>
                </a:srgbClr>
              </a:solidFill>
              <a:effectLst/>
              <a:uLnTx/>
              <a:uFillTx/>
              <a:latin typeface="Arial Black" panose="020B0A04020102020204" charset="0"/>
              <a:ea typeface="微软雅黑 Light" panose="020B0502040204020203" charset="-122"/>
              <a:cs typeface="Arial Black" panose="020B0A04020102020204" charset="0"/>
              <a:sym typeface="+mn-lt"/>
            </a:endParaRPr>
          </a:p>
        </p:txBody>
      </p:sp>
      <p:sp>
        <p:nvSpPr>
          <p:cNvPr id="5" name="日期占位符 2"/>
          <p:cNvSpPr>
            <a:spLocks noGrp="1"/>
          </p:cNvSpPr>
          <p:nvPr>
            <p:custDataLst>
              <p:tags r:id="rId2"/>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fld id="{74E7442A-BA00-4274-AC47-95D95C23D1C8}" type="datetimeFigureOut">
              <a:rPr kumimoji="0" lang="zh-CN" altLang="en-US" sz="1800" b="0" i="0" u="none" strike="noStrike" kern="1200" cap="none" spc="0" normalizeH="0" baseline="0" noProof="0" smtClean="0">
                <a:ln>
                  <a:noFill/>
                </a:ln>
                <a:solidFill>
                  <a:prstClr val="black"/>
                </a:solidFill>
                <a:effectLst/>
                <a:uLnTx/>
                <a:uFillTx/>
                <a:latin typeface="Segoe UI" panose="020B0502040204020203"/>
                <a:ea typeface="微软雅黑 Light" panose="020B0502040204020203" charset="-122"/>
                <a:cs typeface="+mn-cs"/>
              </a:rPr>
            </a:fld>
            <a:endParaRPr kumimoji="0" lang="zh-CN" altLang="en-US" sz="1800" b="0" i="0" u="none" strike="noStrike" kern="1200" cap="none" spc="0" normalizeH="0" baseline="0" noProof="0">
              <a:ln>
                <a:noFill/>
              </a:ln>
              <a:solidFill>
                <a:prstClr val="black"/>
              </a:solidFill>
              <a:effectLst/>
              <a:uLnTx/>
              <a:uFillTx/>
              <a:latin typeface="Segoe UI" panose="020B0502040204020203"/>
              <a:ea typeface="微软雅黑 Light" panose="020B0502040204020203" charset="-122"/>
              <a:cs typeface="+mn-cs"/>
            </a:endParaRPr>
          </a:p>
        </p:txBody>
      </p:sp>
      <p:sp>
        <p:nvSpPr>
          <p:cNvPr id="6" name="矩形 5"/>
          <p:cNvSpPr/>
          <p:nvPr>
            <p:custDataLst>
              <p:tags r:id="rId3"/>
            </p:custDataLst>
          </p:nvPr>
        </p:nvSpPr>
        <p:spPr>
          <a:xfrm>
            <a:off x="707653" y="-2"/>
            <a:ext cx="3391877" cy="6858002"/>
          </a:xfrm>
          <a:prstGeom prst="rect">
            <a:avLst/>
          </a:prstGeom>
          <a:solidFill>
            <a:srgbClr val="07A7AF">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7" name="文本占位符 31"/>
          <p:cNvSpPr>
            <a:spLocks noGrp="1"/>
          </p:cNvSpPr>
          <p:nvPr>
            <p:custDataLst>
              <p:tags r:id="rId4"/>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03</a:t>
            </a:r>
            <a:endParaRPr kumimoji="0" lang="zh-CN" altLang="en-US"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sp>
        <p:nvSpPr>
          <p:cNvPr id="8" name="文本占位符 31"/>
          <p:cNvSpPr>
            <a:spLocks noGrp="1"/>
          </p:cNvSpPr>
          <p:nvPr>
            <p:custDataLst>
              <p:tags r:id="rId5"/>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Part Three</a:t>
            </a:r>
            <a:endPar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grpSp>
        <p:nvGrpSpPr>
          <p:cNvPr id="9" name="组合 8"/>
          <p:cNvGrpSpPr/>
          <p:nvPr/>
        </p:nvGrpSpPr>
        <p:grpSpPr>
          <a:xfrm>
            <a:off x="1952199" y="2121506"/>
            <a:ext cx="658709" cy="199812"/>
            <a:chOff x="4510429" y="6007426"/>
            <a:chExt cx="658709" cy="199812"/>
          </a:xfrm>
        </p:grpSpPr>
        <p:sp>
          <p:nvSpPr>
            <p:cNvPr id="10" name="L 形 9"/>
            <p:cNvSpPr/>
            <p:nvPr userDrawn="1">
              <p:custDataLst>
                <p:tags r:id="rId6"/>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1" name="L 形 10"/>
            <p:cNvSpPr/>
            <p:nvPr userDrawn="1">
              <p:custDataLst>
                <p:tags r:id="rId7"/>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2" name="L 形 11"/>
            <p:cNvSpPr/>
            <p:nvPr userDrawn="1">
              <p:custDataLst>
                <p:tags r:id="rId8"/>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3" name="直角三角形 12"/>
            <p:cNvSpPr/>
            <p:nvPr userDrawn="1">
              <p:custDataLst>
                <p:tags r:id="rId9"/>
              </p:custDataLst>
            </p:nvPr>
          </p:nvSpPr>
          <p:spPr>
            <a:xfrm rot="13500000">
              <a:off x="4510429" y="6007426"/>
              <a:ext cx="199812" cy="199812"/>
            </a:xfrm>
            <a:prstGeom prst="rtTriangle">
              <a:avLst/>
            </a:prstGeom>
            <a:solidFill>
              <a:srgbClr val="06DCA9">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grpSp>
      <p:sp>
        <p:nvSpPr>
          <p:cNvPr id="14" name="矩形 13"/>
          <p:cNvSpPr/>
          <p:nvPr>
            <p:custDataLst>
              <p:tags r:id="rId10"/>
            </p:custDataLst>
          </p:nvPr>
        </p:nvSpPr>
        <p:spPr>
          <a:xfrm>
            <a:off x="545426"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5" name="矩形 14"/>
          <p:cNvSpPr/>
          <p:nvPr>
            <p:custDataLst>
              <p:tags r:id="rId11"/>
            </p:custDataLst>
          </p:nvPr>
        </p:nvSpPr>
        <p:spPr>
          <a:xfrm flipV="1">
            <a:off x="4158103"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custDataLst>
              <p:tags r:id="rId1"/>
            </p:custDataLst>
          </p:nvPr>
        </p:nvPicPr>
        <p:blipFill>
          <a:blip r:embed="rId2"/>
          <a:srcRect t="51087" r="72961" b="4890"/>
          <a:stretch>
            <a:fillRect/>
          </a:stretch>
        </p:blipFill>
        <p:spPr>
          <a:xfrm>
            <a:off x="9314180" y="1893253"/>
            <a:ext cx="2480945" cy="3711575"/>
          </a:xfrm>
          <a:prstGeom prst="rect">
            <a:avLst/>
          </a:prstGeom>
          <a:ln>
            <a:solidFill>
              <a:srgbClr val="D1202F"/>
            </a:solidFill>
          </a:ln>
        </p:spPr>
      </p:pic>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Numbers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4" name="Text Box 8" descr="7b0a202020202262756c6c6574223a20227b5c2263617465676f727949645c223a31303030362c5c2274656d706c61746549645c223a32303233313234337d220a7d0a"/>
          <p:cNvSpPr txBox="1">
            <a:spLocks noChangeArrowheads="1"/>
          </p:cNvSpPr>
          <p:nvPr>
            <p:custDataLst>
              <p:tags r:id="rId3"/>
            </p:custDataLst>
          </p:nvPr>
        </p:nvSpPr>
        <p:spPr bwMode="auto">
          <a:xfrm>
            <a:off x="161290" y="1120140"/>
            <a:ext cx="618363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476250" algn="l" defTabSz="914400" rtl="0" eaLnBrk="0" fontAlgn="base" latinLnBrk="0" hangingPunct="0">
              <a:lnSpc>
                <a:spcPct val="110000"/>
              </a:lnSpc>
              <a:spcBef>
                <a:spcPts val="0"/>
              </a:spcBef>
              <a:spcAft>
                <a:spcPts val="0"/>
              </a:spcAft>
              <a:buClrTx/>
              <a:buSzPct val="200000"/>
              <a:buFontTx/>
              <a:buBlip>
                <a:blip r:embed="rId4"/>
              </a:buBlip>
              <a:defRPr/>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Numerical data is generally represented in binary system. Arithmetic instructions operate on binary data. </a:t>
            </a:r>
            <a:endPar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571500" marR="0" lvl="0" indent="-476250" algn="l" defTabSz="914400" rtl="0" eaLnBrk="0" fontAlgn="base" latinLnBrk="0" hangingPunct="0">
              <a:lnSpc>
                <a:spcPct val="110000"/>
              </a:lnSpc>
              <a:spcBef>
                <a:spcPts val="0"/>
              </a:spcBef>
              <a:spcAft>
                <a:spcPts val="0"/>
              </a:spcAft>
              <a:buClrTx/>
              <a:buSzPct val="200000"/>
              <a:buFontTx/>
              <a:buBlip>
                <a:blip r:embed="rId4"/>
              </a:buBlip>
              <a:defRPr/>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When numbers are displayed on screen or entered from keyboard, they are in ASCII form.</a:t>
            </a:r>
            <a:endPar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571500" marR="0" lvl="0" indent="-476250" algn="l" defTabSz="914400" rtl="0" eaLnBrk="0" fontAlgn="base" latinLnBrk="0" hangingPunct="0">
              <a:lnSpc>
                <a:spcPct val="110000"/>
              </a:lnSpc>
              <a:spcBef>
                <a:spcPts val="0"/>
              </a:spcBef>
              <a:spcAft>
                <a:spcPts val="0"/>
              </a:spcAft>
              <a:buClrTx/>
              <a:buSzPct val="200000"/>
              <a:buFontTx/>
              <a:buBlip>
                <a:blip r:embed="rId4"/>
              </a:buBlip>
              <a:defRPr/>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We have converted this input data in ASCII form to binary for arithmetic calculations and converted the result back to binary. </a:t>
            </a:r>
            <a:endPar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p:txBody>
      </p:sp>
      <p:pic>
        <p:nvPicPr>
          <p:cNvPr id="7" name="Picture 3"/>
          <p:cNvPicPr>
            <a:picLocks noChangeAspect="1"/>
          </p:cNvPicPr>
          <p:nvPr>
            <p:custDataLst>
              <p:tags r:id="rId5"/>
            </p:custDataLst>
          </p:nvPr>
        </p:nvPicPr>
        <p:blipFill>
          <a:blip r:embed="rId2"/>
          <a:srcRect r="71861" b="49890"/>
          <a:stretch>
            <a:fillRect/>
          </a:stretch>
        </p:blipFill>
        <p:spPr>
          <a:xfrm>
            <a:off x="6474460" y="1636713"/>
            <a:ext cx="2581910" cy="4224655"/>
          </a:xfrm>
          <a:prstGeom prst="rect">
            <a:avLst/>
          </a:prstGeom>
          <a:ln>
            <a:solidFill>
              <a:srgbClr val="D1202F"/>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The ADD and SUB Instructions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4"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61290" y="1120140"/>
            <a:ext cx="11329670" cy="511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33400" algn="l" defTabSz="914400" rtl="0" eaLnBrk="0" fontAlgn="base" latinLnBrk="0" hangingPunct="0">
              <a:lnSpc>
                <a:spcPct val="100000"/>
              </a:lnSpc>
              <a:spcBef>
                <a:spcPts val="0"/>
              </a:spcBef>
              <a:spcAft>
                <a:spcPts val="500"/>
              </a:spcAft>
              <a:buClrTx/>
              <a:buSzPct val="200000"/>
              <a:buFontTx/>
              <a:buBlip>
                <a:blip r:embed="rId2"/>
              </a:buBlip>
              <a:defRPr/>
              <a:extLst>
                <a:ext uri="{35155182-B16C-46BC-9424-99874614C6A1}">
                  <wpsdc:indentchars xmlns:wpsdc="http://www.wps.cn/officeDocument/2017/drawingmlCustomData" val="-150" checksum="656641676"/>
                  <wpsdc:marlchars xmlns:wpsdc="http://www.wps.cn/officeDocument/2017/drawingmlCustomData" val="250" checksum="1039213347"/>
                </a:ext>
              </a:extLst>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The ADD and SUB instructions are used for performing simple addition/subtraction of binary data in byte, word and doubleword size, i.e., for adding or subtracting 8-bit, 16-bit, 32-bit or 64-bit operands, respectively.</a:t>
            </a: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571500" marR="0" lvl="0" indent="-533400" algn="l" defTabSz="914400" rtl="0" eaLnBrk="0" fontAlgn="base" latinLnBrk="0" hangingPunct="0">
              <a:lnSpc>
                <a:spcPct val="100000"/>
              </a:lnSpc>
              <a:spcBef>
                <a:spcPts val="0"/>
              </a:spcBef>
              <a:spcAft>
                <a:spcPts val="500"/>
              </a:spcAft>
              <a:buClrTx/>
              <a:buSzPct val="200000"/>
              <a:buFontTx/>
              <a:buBlip>
                <a:blip r:embed="rId2"/>
              </a:buBlip>
              <a:defRPr/>
              <a:extLst>
                <a:ext uri="{35155182-B16C-46BC-9424-99874614C6A1}">
                  <wpsdc:indentchars xmlns:wpsdc="http://www.wps.cn/officeDocument/2017/drawingmlCustomData" val="-150" checksum="656641676"/>
                  <wpsdc:marlchars xmlns:wpsdc="http://www.wps.cn/officeDocument/2017/drawingmlCustomData" val="250" checksum="1039213347"/>
                </a:ext>
              </a:extLst>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The ADD and SUB instructions have the following syntax −</a:t>
            </a: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76250" algn="l" defTabSz="914400" rtl="0" eaLnBrk="0" fontAlgn="base" latinLnBrk="0" hangingPunct="0">
              <a:lnSpc>
                <a:spcPct val="10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3228161236"/>
                </a:ext>
              </a:extLst>
            </a:pPr>
            <a:r>
              <a:rPr kumimoji="0" lang="en-US" altLang="zh-CN" sz="25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ADD/SUB	destination, source</a:t>
            </a:r>
            <a:endParaRPr kumimoji="0" lang="en-US" altLang="zh-CN" sz="25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571500" marR="0" lvl="0" indent="-533400" algn="l" defTabSz="914400" rtl="0" eaLnBrk="0" fontAlgn="base" latinLnBrk="0" hangingPunct="0">
              <a:lnSpc>
                <a:spcPct val="100000"/>
              </a:lnSpc>
              <a:spcBef>
                <a:spcPts val="0"/>
              </a:spcBef>
              <a:spcAft>
                <a:spcPts val="500"/>
              </a:spcAft>
              <a:buClrTx/>
              <a:buSzPct val="200000"/>
              <a:buFontTx/>
              <a:buBlip>
                <a:blip r:embed="rId2"/>
              </a:buBlip>
              <a:defRPr/>
              <a:extLst>
                <a:ext uri="{35155182-B16C-46BC-9424-99874614C6A1}">
                  <wpsdc:indentchars xmlns:wpsdc="http://www.wps.cn/officeDocument/2017/drawingmlCustomData" val="-150" checksum="656641676"/>
                  <wpsdc:marlchars xmlns:wpsdc="http://www.wps.cn/officeDocument/2017/drawingmlCustomData" val="250" checksum="1039213347"/>
                </a:ext>
              </a:extLst>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The ADD/SUB instruction can take place between −</a:t>
            </a: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76250" algn="l" defTabSz="914400" rtl="0" eaLnBrk="0" fontAlgn="base" latinLnBrk="0" hangingPunct="0">
              <a:lnSpc>
                <a:spcPct val="8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3228161236"/>
                </a:ext>
              </a:extLst>
            </a:pPr>
            <a:r>
              <a:rPr kumimoji="0" lang="en-US" altLang="zh-CN" sz="25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Register to register</a:t>
            </a:r>
            <a:endParaRPr kumimoji="0" lang="en-US" altLang="zh-CN" sz="25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76250" algn="l" defTabSz="914400" rtl="0" eaLnBrk="0" fontAlgn="base" latinLnBrk="0" hangingPunct="0">
              <a:lnSpc>
                <a:spcPct val="8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3228161236"/>
                </a:ext>
              </a:extLst>
            </a:pPr>
            <a:r>
              <a:rPr kumimoji="0" lang="en-US" altLang="zh-CN" sz="25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Memory to register</a:t>
            </a:r>
            <a:endParaRPr kumimoji="0" lang="en-US" altLang="zh-CN" sz="25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76250" algn="l" defTabSz="914400" rtl="0" eaLnBrk="0" fontAlgn="base" latinLnBrk="0" hangingPunct="0">
              <a:lnSpc>
                <a:spcPct val="8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3228161236"/>
                </a:ext>
              </a:extLst>
            </a:pPr>
            <a:r>
              <a:rPr kumimoji="0" lang="en-US" altLang="zh-CN" sz="25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Register to memory</a:t>
            </a:r>
            <a:endParaRPr kumimoji="0" lang="en-US" altLang="zh-CN" sz="25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76250" algn="l" defTabSz="914400" rtl="0" eaLnBrk="0" fontAlgn="base" latinLnBrk="0" hangingPunct="0">
              <a:lnSpc>
                <a:spcPct val="8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3228161236"/>
                </a:ext>
              </a:extLst>
            </a:pPr>
            <a:r>
              <a:rPr kumimoji="0" lang="en-US" altLang="zh-CN" sz="25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Register to constant data</a:t>
            </a:r>
            <a:endParaRPr kumimoji="0" lang="en-US" altLang="zh-CN" sz="25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76250" algn="l" defTabSz="914400" rtl="0" eaLnBrk="0" fontAlgn="base" latinLnBrk="0" hangingPunct="0">
              <a:lnSpc>
                <a:spcPct val="8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3228161236"/>
                </a:ext>
              </a:extLst>
            </a:pPr>
            <a:r>
              <a:rPr kumimoji="0" lang="en-US" altLang="zh-CN" sz="25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Memory to constant data</a:t>
            </a:r>
            <a:endParaRPr kumimoji="0" lang="en-US" altLang="zh-CN" sz="25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568515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pitchFamily="34" charset="-122"/>
                <a:cs typeface="+mn-cs"/>
              </a:rPr>
              <a:t>Overview</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cs typeface="+mn-cs"/>
            </a:endParaRPr>
          </a:p>
        </p:txBody>
      </p:sp>
      <p:grpSp>
        <p:nvGrpSpPr>
          <p:cNvPr id="3" name="组合 2"/>
          <p:cNvGrpSpPr/>
          <p:nvPr/>
        </p:nvGrpSpPr>
        <p:grpSpPr>
          <a:xfrm>
            <a:off x="2409190" y="1353820"/>
            <a:ext cx="7372985" cy="1278890"/>
            <a:chOff x="1726" y="2132"/>
            <a:chExt cx="11611" cy="2014"/>
          </a:xfrm>
        </p:grpSpPr>
        <p:sp>
          <p:nvSpPr>
            <p:cNvPr id="9" name="圆角矩形 6"/>
            <p:cNvSpPr/>
            <p:nvPr>
              <p:custDataLst>
                <p:tags r:id="rId1"/>
              </p:custDataLst>
            </p:nvPr>
          </p:nvSpPr>
          <p:spPr>
            <a:xfrm>
              <a:off x="2238" y="2251"/>
              <a:ext cx="11098" cy="1776"/>
            </a:xfrm>
            <a:prstGeom prst="roundRect">
              <a:avLst>
                <a:gd name="adj" fmla="val 50000"/>
              </a:avLst>
            </a:prstGeom>
            <a:solidFill>
              <a:srgbClr val="FF43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5" name="椭圆 14"/>
            <p:cNvSpPr/>
            <p:nvPr>
              <p:custDataLst>
                <p:tags r:id="rId2"/>
              </p:custDataLst>
            </p:nvPr>
          </p:nvSpPr>
          <p:spPr>
            <a:xfrm>
              <a:off x="1726" y="2132"/>
              <a:ext cx="2014" cy="2014"/>
            </a:xfrm>
            <a:prstGeom prst="ellipse">
              <a:avLst/>
            </a:prstGeom>
            <a:solidFill>
              <a:srgbClr val="E80A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1" name="椭圆 20"/>
            <p:cNvSpPr/>
            <p:nvPr>
              <p:custDataLst>
                <p:tags r:id="rId3"/>
              </p:custDataLst>
            </p:nvPr>
          </p:nvSpPr>
          <p:spPr>
            <a:xfrm>
              <a:off x="1865" y="2271"/>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7" name="文本框 26"/>
            <p:cNvSpPr txBox="1"/>
            <p:nvPr>
              <p:custDataLst>
                <p:tags r:id="rId4"/>
              </p:custDataLst>
            </p:nvPr>
          </p:nvSpPr>
          <p:spPr>
            <a:xfrm>
              <a:off x="2134" y="2665"/>
              <a:ext cx="1199" cy="949"/>
            </a:xfrm>
            <a:prstGeom prst="rect">
              <a:avLst/>
            </a:prstGeom>
            <a:noFill/>
          </p:spPr>
          <p:txBody>
            <a:bodyPr wrap="square" bIns="0" rtlCol="0" anchor="ctr" anchorCtr="0">
              <a:normAutofit fontScale="80000" lnSpcReduction="100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0" cap="none" spc="300" normalizeH="0" baseline="0" noProof="0">
                  <a:ln>
                    <a:noFill/>
                  </a:ln>
                  <a:solidFill>
                    <a:srgbClr val="E60D03"/>
                  </a:solidFill>
                  <a:effectLst/>
                  <a:uLnTx/>
                  <a:uFillTx/>
                  <a:latin typeface="Arial Black" panose="020B0A04020102020204" charset="0"/>
                  <a:ea typeface="思源黑体 CN Bold" panose="020B0800000000000000" charset="-122"/>
                  <a:cs typeface="Arial Black" panose="020B0A04020102020204" charset="0"/>
                </a:rPr>
                <a:t>01</a:t>
              </a:r>
              <a:endParaRPr kumimoji="0" lang="en-US" altLang="zh-CN" sz="3600" b="0" i="0" u="none" strike="noStrike" kern="0" cap="none" spc="300" normalizeH="0" baseline="0" noProof="0">
                <a:ln>
                  <a:noFill/>
                </a:ln>
                <a:solidFill>
                  <a:srgbClr val="E60D03"/>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28" name="文本框 27"/>
            <p:cNvSpPr txBox="1"/>
            <p:nvPr>
              <p:custDataLst>
                <p:tags r:id="rId5"/>
              </p:custDataLst>
            </p:nvPr>
          </p:nvSpPr>
          <p:spPr>
            <a:xfrm>
              <a:off x="3739" y="2281"/>
              <a:ext cx="9598" cy="1716"/>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rPr>
                <a:t>Conditions</a:t>
              </a:r>
              <a:endPar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endParaRPr>
            </a:p>
          </p:txBody>
        </p:sp>
      </p:grpSp>
      <p:grpSp>
        <p:nvGrpSpPr>
          <p:cNvPr id="29" name="组合 28"/>
          <p:cNvGrpSpPr/>
          <p:nvPr/>
        </p:nvGrpSpPr>
        <p:grpSpPr>
          <a:xfrm>
            <a:off x="2409190" y="4502150"/>
            <a:ext cx="7373620" cy="1278890"/>
            <a:chOff x="1725" y="4834"/>
            <a:chExt cx="11612" cy="2014"/>
          </a:xfrm>
        </p:grpSpPr>
        <p:sp>
          <p:nvSpPr>
            <p:cNvPr id="30" name="圆角矩形 11"/>
            <p:cNvSpPr/>
            <p:nvPr>
              <p:custDataLst>
                <p:tags r:id="rId6"/>
              </p:custDataLst>
            </p:nvPr>
          </p:nvSpPr>
          <p:spPr>
            <a:xfrm>
              <a:off x="2237" y="4953"/>
              <a:ext cx="11097" cy="1776"/>
            </a:xfrm>
            <a:prstGeom prst="roundRect">
              <a:avLst>
                <a:gd name="adj" fmla="val 50000"/>
              </a:avLst>
            </a:prstGeom>
            <a:solidFill>
              <a:srgbClr val="20E4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31" name="椭圆 30"/>
            <p:cNvSpPr/>
            <p:nvPr>
              <p:custDataLst>
                <p:tags r:id="rId7"/>
              </p:custDataLst>
            </p:nvPr>
          </p:nvSpPr>
          <p:spPr>
            <a:xfrm>
              <a:off x="1725" y="4834"/>
              <a:ext cx="2014" cy="2014"/>
            </a:xfrm>
            <a:prstGeom prst="ellipse">
              <a:avLst/>
            </a:prstGeom>
            <a:solidFill>
              <a:srgbClr val="08BEC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32" name="椭圆 31"/>
            <p:cNvSpPr/>
            <p:nvPr>
              <p:custDataLst>
                <p:tags r:id="rId8"/>
              </p:custDataLst>
            </p:nvPr>
          </p:nvSpPr>
          <p:spPr>
            <a:xfrm>
              <a:off x="1864" y="4973"/>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33" name="文本框 32"/>
            <p:cNvSpPr txBox="1"/>
            <p:nvPr>
              <p:custDataLst>
                <p:tags r:id="rId9"/>
              </p:custDataLst>
            </p:nvPr>
          </p:nvSpPr>
          <p:spPr>
            <a:xfrm>
              <a:off x="2072" y="5367"/>
              <a:ext cx="1320" cy="949"/>
            </a:xfrm>
            <a:prstGeom prst="rect">
              <a:avLst/>
            </a:prstGeom>
            <a:noFill/>
          </p:spPr>
          <p:txBody>
            <a:bodyPr wrap="square"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0" cap="none" spc="300" normalizeH="0" baseline="0" noProof="0">
                  <a:ln>
                    <a:noFill/>
                  </a:ln>
                  <a:solidFill>
                    <a:srgbClr val="0DBDCC"/>
                  </a:solidFill>
                  <a:effectLst/>
                  <a:uLnTx/>
                  <a:uFillTx/>
                  <a:latin typeface="Arial Black" panose="020B0A04020102020204" charset="0"/>
                  <a:ea typeface="思源黑体 CN Bold" panose="020B0800000000000000" charset="-122"/>
                  <a:cs typeface="Arial Black" panose="020B0A04020102020204" charset="0"/>
                </a:rPr>
                <a:t>03</a:t>
              </a:r>
              <a:endParaRPr kumimoji="0" lang="en-US" altLang="zh-CN" sz="3200" b="0" i="0" u="none" strike="noStrike" kern="0" cap="none" spc="300" normalizeH="0" baseline="0" noProof="0">
                <a:ln>
                  <a:noFill/>
                </a:ln>
                <a:solidFill>
                  <a:srgbClr val="0DBDCC"/>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39" name="文本框 38"/>
            <p:cNvSpPr txBox="1"/>
            <p:nvPr>
              <p:custDataLst>
                <p:tags r:id="rId10"/>
              </p:custDataLst>
            </p:nvPr>
          </p:nvSpPr>
          <p:spPr>
            <a:xfrm>
              <a:off x="3738" y="5003"/>
              <a:ext cx="9599" cy="1741"/>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rPr>
                <a:t>Numbers, Strings, Array</a:t>
              </a:r>
              <a:endPar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endParaRPr>
            </a:p>
          </p:txBody>
        </p:sp>
      </p:grpSp>
      <p:grpSp>
        <p:nvGrpSpPr>
          <p:cNvPr id="7" name="组合 2"/>
          <p:cNvGrpSpPr/>
          <p:nvPr/>
        </p:nvGrpSpPr>
        <p:grpSpPr>
          <a:xfrm>
            <a:off x="2409190" y="2924810"/>
            <a:ext cx="7372985" cy="1278890"/>
            <a:chOff x="1726" y="2132"/>
            <a:chExt cx="11611" cy="2014"/>
          </a:xfrm>
        </p:grpSpPr>
        <p:sp>
          <p:nvSpPr>
            <p:cNvPr id="8" name="圆角矩形 6"/>
            <p:cNvSpPr/>
            <p:nvPr>
              <p:custDataLst>
                <p:tags r:id="rId11"/>
              </p:custDataLst>
            </p:nvPr>
          </p:nvSpPr>
          <p:spPr>
            <a:xfrm>
              <a:off x="2238" y="2251"/>
              <a:ext cx="11098" cy="1776"/>
            </a:xfrm>
            <a:prstGeom prst="roundRect">
              <a:avLst>
                <a:gd name="adj" fmla="val 50000"/>
              </a:avLst>
            </a:prstGeom>
            <a:solidFill>
              <a:srgbClr val="A728B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0" name="椭圆 14"/>
            <p:cNvSpPr/>
            <p:nvPr>
              <p:custDataLst>
                <p:tags r:id="rId12"/>
              </p:custDataLst>
            </p:nvPr>
          </p:nvSpPr>
          <p:spPr>
            <a:xfrm>
              <a:off x="1726" y="2132"/>
              <a:ext cx="2014" cy="2014"/>
            </a:xfrm>
            <a:prstGeom prst="ellipse">
              <a:avLst/>
            </a:prstGeom>
            <a:solidFill>
              <a:srgbClr val="801F9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1" name="椭圆 20"/>
            <p:cNvSpPr/>
            <p:nvPr>
              <p:custDataLst>
                <p:tags r:id="rId13"/>
              </p:custDataLst>
            </p:nvPr>
          </p:nvSpPr>
          <p:spPr>
            <a:xfrm>
              <a:off x="1865" y="2271"/>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2" name="文本框 26"/>
            <p:cNvSpPr txBox="1"/>
            <p:nvPr>
              <p:custDataLst>
                <p:tags r:id="rId14"/>
              </p:custDataLst>
            </p:nvPr>
          </p:nvSpPr>
          <p:spPr>
            <a:xfrm>
              <a:off x="2134" y="2665"/>
              <a:ext cx="1199" cy="949"/>
            </a:xfrm>
            <a:prstGeom prst="rect">
              <a:avLst/>
            </a:prstGeom>
            <a:noFill/>
          </p:spPr>
          <p:txBody>
            <a:bodyPr wrap="square" bIns="0" rtlCol="0" anchor="ctr" anchorCtr="0">
              <a:normAutofit fontScale="87500" lnSpcReduction="200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0" cap="none" spc="300" normalizeH="0" baseline="0" noProof="0">
                  <a:ln>
                    <a:noFill/>
                  </a:ln>
                  <a:solidFill>
                    <a:srgbClr val="801F94"/>
                  </a:solidFill>
                  <a:effectLst/>
                  <a:uLnTx/>
                  <a:uFillTx/>
                  <a:latin typeface="Arial Black" panose="020B0A04020102020204" charset="0"/>
                  <a:ea typeface="思源黑体 CN Bold" panose="020B0800000000000000" charset="-122"/>
                  <a:cs typeface="Arial Black" panose="020B0A04020102020204" charset="0"/>
                </a:rPr>
                <a:t>02</a:t>
              </a:r>
              <a:endParaRPr kumimoji="0" lang="en-US" altLang="zh-CN" sz="3600" b="0" i="0" u="none" strike="noStrike" kern="0" cap="none" spc="300" normalizeH="0" baseline="0" noProof="0">
                <a:ln>
                  <a:noFill/>
                </a:ln>
                <a:solidFill>
                  <a:srgbClr val="801F94"/>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13" name="文本框 27"/>
            <p:cNvSpPr txBox="1"/>
            <p:nvPr>
              <p:custDataLst>
                <p:tags r:id="rId15"/>
              </p:custDataLst>
            </p:nvPr>
          </p:nvSpPr>
          <p:spPr>
            <a:xfrm>
              <a:off x="3739" y="2281"/>
              <a:ext cx="9598" cy="1716"/>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rPr>
                <a:t>Loops</a:t>
              </a:r>
              <a:endPar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Weakness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4"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61290" y="1049020"/>
            <a:ext cx="11727180" cy="539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476250" algn="l" defTabSz="914400" rtl="0" eaLnBrk="0" fontAlgn="base" latinLnBrk="0" hangingPunct="0">
              <a:lnSpc>
                <a:spcPct val="80000"/>
              </a:lnSpc>
              <a:spcBef>
                <a:spcPts val="0"/>
              </a:spcBef>
              <a:spcAft>
                <a:spcPts val="500"/>
              </a:spcAft>
              <a:buClrTx/>
              <a:buSzPct val="200000"/>
              <a:buFontTx/>
              <a:buBlip>
                <a:blip r:embed="rId2"/>
              </a:buBlip>
              <a:defRPr/>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Such conversions, however, have an overhead, and assembly language programming allows processing numbers in a more efficient way, in the binary form. Decimal numbers can be represented in two forms −</a:t>
            </a:r>
            <a:endPar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19100" algn="l" defTabSz="914400" rtl="0" eaLnBrk="0" fontAlgn="base" latinLnBrk="0" hangingPunct="0">
              <a:lnSpc>
                <a:spcPct val="7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a:ext>
              </a:extLst>
            </a:pPr>
            <a:r>
              <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rPr>
              <a:t>ASCII form</a:t>
            </a:r>
            <a:endPar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1259840" marR="0" lvl="0" indent="-419100" algn="l" defTabSz="914400" rtl="0" eaLnBrk="0" fontAlgn="base" latinLnBrk="0" hangingPunct="0">
              <a:lnSpc>
                <a:spcPct val="70000"/>
              </a:lnSpc>
              <a:spcBef>
                <a:spcPts val="0"/>
              </a:spcBef>
              <a:spcAft>
                <a:spcPts val="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a:ext>
              </a:extLst>
            </a:pPr>
            <a:r>
              <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rPr>
              <a:t>BCD or Binary Coded Decimal form</a:t>
            </a:r>
            <a:endParaRPr kumimoji="0" lang="en-US" altLang="zh-CN" sz="2200" b="1"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571500" marR="0" lvl="0" indent="-476250" algn="l" defTabSz="914400" rtl="0" eaLnBrk="0" fontAlgn="base" latinLnBrk="0" hangingPunct="0">
              <a:lnSpc>
                <a:spcPct val="90000"/>
              </a:lnSpc>
              <a:spcBef>
                <a:spcPts val="0"/>
              </a:spcBef>
              <a:spcAft>
                <a:spcPts val="500"/>
              </a:spcAft>
              <a:buClrTx/>
              <a:buSzPct val="200000"/>
              <a:buFontTx/>
              <a:buBlip>
                <a:blip r:embed="rId2"/>
              </a:buBlip>
              <a:defRPr/>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ASCII Representation</a:t>
            </a:r>
            <a:endPar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371600" marR="0" lvl="0" indent="-419100" algn="l" defTabSz="914400" rtl="0" eaLnBrk="0" fontAlgn="base" latinLnBrk="0" hangingPunct="0">
              <a:lnSpc>
                <a:spcPct val="7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wpsdc:marlchars xmlns:wpsdc="http://www.wps.cn/officeDocument/2017/drawingmlCustomData" val="600" checksum="3581418924"/>
                </a:ext>
              </a:extLst>
            </a:pPr>
            <a:r>
              <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rPr>
              <a:t>In ASCII representation, decimal numbers are stored as string of ASCII characters. </a:t>
            </a:r>
            <a:endPar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1371600" marR="0" lvl="0" indent="-419100" algn="l" defTabSz="914400" rtl="0" eaLnBrk="0" fontAlgn="base" latinLnBrk="0" hangingPunct="0">
              <a:lnSpc>
                <a:spcPct val="7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wpsdc:marlchars xmlns:wpsdc="http://www.wps.cn/officeDocument/2017/drawingmlCustomData" val="600" checksum="3581418924"/>
                </a:ext>
              </a:extLst>
            </a:pPr>
            <a:r>
              <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rPr>
              <a:t>For example, the decimal value 1234 is stored as −</a:t>
            </a:r>
            <a:endPar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1828800" marR="0" lvl="0" indent="-419100" algn="l" defTabSz="914400" rtl="0" eaLnBrk="0" fontAlgn="base" latinLnBrk="0" hangingPunct="0">
              <a:lnSpc>
                <a:spcPct val="8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wpsdc:marlchars xmlns:wpsdc="http://www.wps.cn/officeDocument/2017/drawingmlCustomData" val="800" checksum="3297317225"/>
                </a:ext>
              </a:extLst>
            </a:pPr>
            <a:r>
              <a:rPr kumimoji="0" lang="en-US" altLang="zh-CN" sz="2200" b="1"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rPr>
              <a:t>31	32	33	34H</a:t>
            </a:r>
            <a:endParaRPr kumimoji="0" lang="en-US" altLang="zh-CN" sz="2200" b="1"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1828800" marR="0" lvl="0" indent="-419100" algn="l" defTabSz="914400" rtl="0" eaLnBrk="0" fontAlgn="base" latinLnBrk="0" hangingPunct="0">
              <a:lnSpc>
                <a:spcPct val="8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wpsdc:marlchars xmlns:wpsdc="http://www.wps.cn/officeDocument/2017/drawingmlCustomData" val="800" checksum="3297317225"/>
                </a:ext>
              </a:extLst>
            </a:pPr>
            <a:r>
              <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rPr>
              <a:t>Where, 31H is ASCII value for 1, 32H is ASCII value for 2, and so on. There are four instructions for processing numbers in ASCII representation −</a:t>
            </a:r>
            <a:endPar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2286000" marR="0" lvl="0" indent="-419100" algn="l" defTabSz="914400" rtl="0" eaLnBrk="0" fontAlgn="base" latinLnBrk="0" hangingPunct="0">
              <a:lnSpc>
                <a:spcPct val="70000"/>
              </a:lnSpc>
              <a:spcBef>
                <a:spcPts val="0"/>
              </a:spcBef>
              <a:spcAft>
                <a:spcPts val="500"/>
              </a:spcAft>
              <a:buClrTx/>
              <a:buSzPct val="100000"/>
              <a:buFont typeface="Wingdings" panose="05000000000000000000" charset="0"/>
              <a:buChar char="Ø"/>
              <a:defRPr/>
              <a:extLst>
                <a:ext uri="{35155182-B16C-46BC-9424-99874614C6A1}">
                  <wpsdc:indentchars xmlns:wpsdc="http://www.wps.cn/officeDocument/2017/drawingmlCustomData" val="-150" checksum="2680044976"/>
                  <wpsdc:marlchars xmlns:wpsdc="http://www.wps.cn/officeDocument/2017/drawingmlCustomData" val="1000" checksum="4137288742"/>
                </a:ext>
              </a:extLst>
            </a:pPr>
            <a:r>
              <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rPr>
              <a:t>AAA − ASCII Adjust After Addition</a:t>
            </a:r>
            <a:endPar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2286000" marR="0" lvl="0" indent="-419100" algn="l" defTabSz="914400" rtl="0" eaLnBrk="0" fontAlgn="base" latinLnBrk="0" hangingPunct="0">
              <a:lnSpc>
                <a:spcPct val="70000"/>
              </a:lnSpc>
              <a:spcBef>
                <a:spcPts val="0"/>
              </a:spcBef>
              <a:spcAft>
                <a:spcPts val="500"/>
              </a:spcAft>
              <a:buClrTx/>
              <a:buSzPct val="100000"/>
              <a:buFont typeface="Wingdings" panose="05000000000000000000" charset="0"/>
              <a:buChar char="Ø"/>
              <a:defRPr/>
              <a:extLst>
                <a:ext uri="{35155182-B16C-46BC-9424-99874614C6A1}">
                  <wpsdc:indentchars xmlns:wpsdc="http://www.wps.cn/officeDocument/2017/drawingmlCustomData" val="-150" checksum="2680044976"/>
                  <wpsdc:marlchars xmlns:wpsdc="http://www.wps.cn/officeDocument/2017/drawingmlCustomData" val="1000" checksum="4137288742"/>
                </a:ext>
              </a:extLst>
            </a:pPr>
            <a:r>
              <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rPr>
              <a:t>AAS − ASCII Adjust After Subtraction</a:t>
            </a:r>
            <a:endPar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2286000" marR="0" lvl="0" indent="-419100" algn="l" defTabSz="914400" rtl="0" eaLnBrk="0" fontAlgn="base" latinLnBrk="0" hangingPunct="0">
              <a:lnSpc>
                <a:spcPct val="70000"/>
              </a:lnSpc>
              <a:spcBef>
                <a:spcPts val="0"/>
              </a:spcBef>
              <a:spcAft>
                <a:spcPts val="500"/>
              </a:spcAft>
              <a:buClrTx/>
              <a:buSzPct val="100000"/>
              <a:buFont typeface="Wingdings" panose="05000000000000000000" charset="0"/>
              <a:buChar char="Ø"/>
              <a:defRPr/>
              <a:extLst>
                <a:ext uri="{35155182-B16C-46BC-9424-99874614C6A1}">
                  <wpsdc:indentchars xmlns:wpsdc="http://www.wps.cn/officeDocument/2017/drawingmlCustomData" val="-150" checksum="2680044976"/>
                  <wpsdc:marlchars xmlns:wpsdc="http://www.wps.cn/officeDocument/2017/drawingmlCustomData" val="1000" checksum="4137288742"/>
                </a:ext>
              </a:extLst>
            </a:pPr>
            <a:r>
              <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rPr>
              <a:t>AAM − ASCII Adjust After Multiplication</a:t>
            </a:r>
            <a:endPar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2286000" marR="0" lvl="0" indent="-419100" algn="l" defTabSz="914400" rtl="0" eaLnBrk="0" fontAlgn="base" latinLnBrk="0" hangingPunct="0">
              <a:lnSpc>
                <a:spcPct val="70000"/>
              </a:lnSpc>
              <a:spcBef>
                <a:spcPts val="0"/>
              </a:spcBef>
              <a:spcAft>
                <a:spcPts val="500"/>
              </a:spcAft>
              <a:buClrTx/>
              <a:buSzPct val="100000"/>
              <a:buFont typeface="Wingdings" panose="05000000000000000000" charset="0"/>
              <a:buChar char="Ø"/>
              <a:defRPr/>
              <a:extLst>
                <a:ext uri="{35155182-B16C-46BC-9424-99874614C6A1}">
                  <wpsdc:indentchars xmlns:wpsdc="http://www.wps.cn/officeDocument/2017/drawingmlCustomData" val="-150" checksum="2680044976"/>
                  <wpsdc:marlchars xmlns:wpsdc="http://www.wps.cn/officeDocument/2017/drawingmlCustomData" val="1000" checksum="4137288742"/>
                </a:ext>
              </a:extLst>
            </a:pPr>
            <a:r>
              <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rPr>
              <a:t>AAD − ASCII Adjust Before Division</a:t>
            </a:r>
            <a:endPar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1371600" marR="0" lvl="0" indent="-419100" algn="l" defTabSz="914400" rtl="0" eaLnBrk="0" fontAlgn="base" latinLnBrk="0" hangingPunct="0">
              <a:lnSpc>
                <a:spcPct val="8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wpsdc:marlchars xmlns:wpsdc="http://www.wps.cn/officeDocument/2017/drawingmlCustomData" val="600" checksum="3581418924"/>
                </a:ext>
              </a:extLst>
            </a:pPr>
            <a:r>
              <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rPr>
              <a:t>These instructions do not take any operands and assume the required operand to be in the AL register. However, they are no longer supported in Windows x64.</a:t>
            </a:r>
            <a:endPar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2286000" marR="0" lvl="0" indent="-419100" algn="l" defTabSz="914400" rtl="0" eaLnBrk="0" fontAlgn="base" latinLnBrk="0" hangingPunct="0">
              <a:lnSpc>
                <a:spcPct val="70000"/>
              </a:lnSpc>
              <a:spcBef>
                <a:spcPts val="0"/>
              </a:spcBef>
              <a:spcAft>
                <a:spcPts val="500"/>
              </a:spcAft>
              <a:buClrTx/>
              <a:buSzPct val="100000"/>
              <a:buFont typeface="Wingdings" panose="05000000000000000000" charset="0"/>
              <a:buChar char="Ø"/>
              <a:defRPr/>
              <a:extLst>
                <a:ext uri="{35155182-B16C-46BC-9424-99874614C6A1}">
                  <wpsdc:indentchars xmlns:wpsdc="http://www.wps.cn/officeDocument/2017/drawingmlCustomData" val="-150" checksum="2680044976"/>
                  <wpsdc:marlchars xmlns:wpsdc="http://www.wps.cn/officeDocument/2017/drawingmlCustomData" val="1000" checksum="4137288742"/>
                </a:ext>
              </a:extLst>
            </a:pPr>
            <a:endPar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1828800" marR="0" lvl="0" indent="-419100" algn="l" defTabSz="914400" rtl="0" eaLnBrk="0" fontAlgn="base" latinLnBrk="0" hangingPunct="0">
              <a:lnSpc>
                <a:spcPct val="9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wpsdc:marlchars xmlns:wpsdc="http://www.wps.cn/officeDocument/2017/drawingmlCustomData" val="800" checksum="3297317225"/>
                </a:ext>
              </a:extLst>
            </a:pPr>
            <a:endParaRPr kumimoji="0" lang="en-US" altLang="zh-CN" sz="22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Solution</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pic>
        <p:nvPicPr>
          <p:cNvPr id="5" name="Picture 4"/>
          <p:cNvPicPr>
            <a:picLocks noChangeAspect="1"/>
          </p:cNvPicPr>
          <p:nvPr>
            <p:custDataLst>
              <p:tags r:id="rId1"/>
            </p:custDataLst>
          </p:nvPr>
        </p:nvPicPr>
        <p:blipFill>
          <a:blip r:embed="rId2"/>
          <a:srcRect l="978" r="76003" b="48454"/>
          <a:stretch>
            <a:fillRect/>
          </a:stretch>
        </p:blipFill>
        <p:spPr>
          <a:xfrm>
            <a:off x="1779270" y="1301750"/>
            <a:ext cx="2915285" cy="4927600"/>
          </a:xfrm>
          <a:prstGeom prst="rect">
            <a:avLst/>
          </a:prstGeom>
          <a:ln>
            <a:solidFill>
              <a:srgbClr val="07A7AF"/>
            </a:solidFill>
          </a:ln>
        </p:spPr>
      </p:pic>
      <p:pic>
        <p:nvPicPr>
          <p:cNvPr id="3" name="Picture 4"/>
          <p:cNvPicPr>
            <a:picLocks noChangeAspect="1"/>
          </p:cNvPicPr>
          <p:nvPr>
            <p:custDataLst>
              <p:tags r:id="rId3"/>
            </p:custDataLst>
          </p:nvPr>
        </p:nvPicPr>
        <p:blipFill>
          <a:blip r:embed="rId2"/>
          <a:srcRect l="3162" t="52700" r="60564" b="4813"/>
          <a:stretch>
            <a:fillRect/>
          </a:stretch>
        </p:blipFill>
        <p:spPr>
          <a:xfrm>
            <a:off x="5819775" y="1734820"/>
            <a:ext cx="4594225" cy="4061460"/>
          </a:xfrm>
          <a:prstGeom prst="rect">
            <a:avLst/>
          </a:prstGeom>
          <a:ln>
            <a:solidFill>
              <a:srgbClr val="07A7AF"/>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BCD Representation</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4"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61290" y="1120140"/>
            <a:ext cx="11329670" cy="37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33400" algn="l" defTabSz="914400" rtl="0" eaLnBrk="0" fontAlgn="base" latinLnBrk="0" hangingPunct="0">
              <a:lnSpc>
                <a:spcPct val="110000"/>
              </a:lnSpc>
              <a:spcBef>
                <a:spcPts val="0"/>
              </a:spcBef>
              <a:spcAft>
                <a:spcPts val="1000"/>
              </a:spcAft>
              <a:buClrTx/>
              <a:buSzPct val="200000"/>
              <a:buFontTx/>
              <a:buBlip>
                <a:blip r:embed="rId2"/>
              </a:buBlip>
              <a:defRPr/>
              <a:extLst>
                <a:ext uri="{35155182-B16C-46BC-9424-99874614C6A1}">
                  <wpsdc:indentchars xmlns:wpsdc="http://www.wps.cn/officeDocument/2017/drawingmlCustomData" val="-150" checksum="656641676"/>
                  <wpsdc:marlchars xmlns:wpsdc="http://www.wps.cn/officeDocument/2017/drawingmlCustomData" val="250" checksum="1039213347"/>
                </a:ext>
              </a:extLst>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There are two types of BCD representation −</a:t>
            </a: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76250" algn="l" defTabSz="914400" rtl="0" eaLnBrk="0" fontAlgn="base" latinLnBrk="0" hangingPunct="0">
              <a:lnSpc>
                <a:spcPct val="110000"/>
              </a:lnSpc>
              <a:spcBef>
                <a:spcPts val="0"/>
              </a:spcBef>
              <a:spcAft>
                <a:spcPts val="1000"/>
              </a:spcAft>
              <a:buClrTx/>
              <a:buSzPct val="100000"/>
              <a:buFont typeface="Arial" panose="020B0604020202020204" pitchFamily="34" charset="0"/>
              <a:buChar char="•"/>
              <a:defRPr/>
              <a:extLst>
                <a:ext uri="{35155182-B16C-46BC-9424-99874614C6A1}">
                  <wpsdc:indentchars xmlns:wpsdc="http://www.wps.cn/officeDocument/2017/drawingmlCustomData" val="-150" checksum="3228161236"/>
                </a:ext>
              </a:extLst>
            </a:pPr>
            <a:r>
              <a:rPr kumimoji="0" lang="en-US" altLang="zh-CN" sz="25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Unpacked BCD representation</a:t>
            </a:r>
            <a:endParaRPr kumimoji="0" lang="en-US" altLang="zh-CN" sz="25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76250" algn="l" defTabSz="914400" rtl="0" eaLnBrk="0" fontAlgn="base" latinLnBrk="0" hangingPunct="0">
              <a:lnSpc>
                <a:spcPct val="110000"/>
              </a:lnSpc>
              <a:spcBef>
                <a:spcPts val="0"/>
              </a:spcBef>
              <a:spcAft>
                <a:spcPts val="1000"/>
              </a:spcAft>
              <a:buClrTx/>
              <a:buSzPct val="100000"/>
              <a:buFont typeface="Arial" panose="020B0604020202020204" pitchFamily="34" charset="0"/>
              <a:buChar char="•"/>
              <a:defRPr/>
              <a:extLst>
                <a:ext uri="{35155182-B16C-46BC-9424-99874614C6A1}">
                  <wpsdc:indentchars xmlns:wpsdc="http://www.wps.cn/officeDocument/2017/drawingmlCustomData" val="-150" checksum="3228161236"/>
                </a:ext>
              </a:extLst>
            </a:pPr>
            <a:r>
              <a:rPr kumimoji="0" lang="en-US" altLang="zh-CN" sz="25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Packed BCD representation</a:t>
            </a:r>
            <a:endParaRPr kumimoji="0" lang="en-US" altLang="zh-CN" sz="25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571500" marR="0" lvl="0" indent="-533400" algn="l" defTabSz="914400" rtl="0" eaLnBrk="0" fontAlgn="base" latinLnBrk="0" hangingPunct="0">
              <a:lnSpc>
                <a:spcPct val="110000"/>
              </a:lnSpc>
              <a:spcBef>
                <a:spcPts val="0"/>
              </a:spcBef>
              <a:spcAft>
                <a:spcPts val="1000"/>
              </a:spcAft>
              <a:buClrTx/>
              <a:buSzPct val="200000"/>
              <a:buFontTx/>
              <a:buBlip>
                <a:blip r:embed="rId2"/>
              </a:buBlip>
              <a:defRPr/>
              <a:extLst>
                <a:ext uri="{35155182-B16C-46BC-9424-99874614C6A1}">
                  <wpsdc:indentchars xmlns:wpsdc="http://www.wps.cn/officeDocument/2017/drawingmlCustomData" val="-150" checksum="656641676"/>
                  <wpsdc:marlchars xmlns:wpsdc="http://www.wps.cn/officeDocument/2017/drawingmlCustomData" val="250" checksum="1039213347"/>
                </a:ext>
              </a:extLst>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In unpacked BCD representation, each byte stores the binary equivalent of a decimal digit. For example, the number 1234 is stored as −</a:t>
            </a: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76250" algn="l" defTabSz="914400" rtl="0" eaLnBrk="0" fontAlgn="base" latinLnBrk="0" hangingPunct="0">
              <a:lnSpc>
                <a:spcPct val="110000"/>
              </a:lnSpc>
              <a:spcBef>
                <a:spcPts val="0"/>
              </a:spcBef>
              <a:spcAft>
                <a:spcPts val="1000"/>
              </a:spcAft>
              <a:buClrTx/>
              <a:buSzPct val="100000"/>
              <a:buFont typeface="Arial" panose="020B0604020202020204" pitchFamily="34" charset="0"/>
              <a:buChar char="•"/>
              <a:defRPr/>
              <a:extLst>
                <a:ext uri="{35155182-B16C-46BC-9424-99874614C6A1}">
                  <wpsdc:indentchars xmlns:wpsdc="http://www.wps.cn/officeDocument/2017/drawingmlCustomData" val="-150" checksum="3228161236"/>
                </a:ext>
              </a:extLst>
            </a:pPr>
            <a:r>
              <a:rPr kumimoji="0" lang="en-US" altLang="zh-CN" sz="25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01	02	03	04H</a:t>
            </a:r>
            <a:endParaRPr kumimoji="0" lang="en-US" altLang="zh-CN" sz="25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BCD Representation</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4"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61290" y="1120140"/>
            <a:ext cx="11329670" cy="504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495300" algn="l" defTabSz="914400" rtl="0" eaLnBrk="0" fontAlgn="base" latinLnBrk="0" hangingPunct="0">
              <a:lnSpc>
                <a:spcPct val="100000"/>
              </a:lnSpc>
              <a:spcBef>
                <a:spcPts val="0"/>
              </a:spcBef>
              <a:spcAft>
                <a:spcPts val="500"/>
              </a:spcAft>
              <a:buClrTx/>
              <a:buSzPct val="200000"/>
              <a:buFontTx/>
              <a:buBlip>
                <a:blip r:embed="rId2"/>
              </a:buBlip>
              <a:defRPr/>
              <a:extLst>
                <a:ext uri="{35155182-B16C-46BC-9424-99874614C6A1}">
                  <wpsdc:indentchars xmlns:wpsdc="http://www.wps.cn/officeDocument/2017/drawingmlCustomData" val="-150" checksum="390499218"/>
                  <wpsdc:marlchars xmlns:wpsdc="http://www.wps.cn/officeDocument/2017/drawingmlCustomData" val="250" checksum="1039213347"/>
                </a:ext>
              </a:extLst>
            </a:pPr>
            <a:r>
              <a:rPr kumimoji="0" lang="en-US" altLang="zh-CN" sz="26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There are two instructions for processing these numbers −</a:t>
            </a:r>
            <a:endParaRPr kumimoji="0" lang="en-US" altLang="zh-CN" sz="26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19100" algn="l" defTabSz="914400" rtl="0" eaLnBrk="0" fontAlgn="base" latinLnBrk="0" hangingPunct="0">
              <a:lnSpc>
                <a:spcPct val="9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a:ext>
              </a:extLst>
            </a:pPr>
            <a:r>
              <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AAM − ASCII Adjust After Multiplication</a:t>
            </a:r>
            <a:endPar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19100" algn="l" defTabSz="914400" rtl="0" eaLnBrk="0" fontAlgn="base" latinLnBrk="0" hangingPunct="0">
              <a:lnSpc>
                <a:spcPct val="9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a:ext>
              </a:extLst>
            </a:pPr>
            <a:r>
              <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AAD − ASCII Adjust Before Division</a:t>
            </a:r>
            <a:endPar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571500" marR="0" lvl="0" indent="-495300" algn="l" defTabSz="914400" rtl="0" eaLnBrk="0" fontAlgn="base" latinLnBrk="0" hangingPunct="0">
              <a:lnSpc>
                <a:spcPct val="100000"/>
              </a:lnSpc>
              <a:spcBef>
                <a:spcPts val="0"/>
              </a:spcBef>
              <a:spcAft>
                <a:spcPts val="500"/>
              </a:spcAft>
              <a:buClrTx/>
              <a:buSzPct val="200000"/>
              <a:buFontTx/>
              <a:buBlip>
                <a:blip r:embed="rId2"/>
              </a:buBlip>
              <a:defRPr/>
              <a:extLst>
                <a:ext uri="{35155182-B16C-46BC-9424-99874614C6A1}">
                  <wpsdc:indentchars xmlns:wpsdc="http://www.wps.cn/officeDocument/2017/drawingmlCustomData" val="-150" checksum="390499218"/>
                  <wpsdc:marlchars xmlns:wpsdc="http://www.wps.cn/officeDocument/2017/drawingmlCustomData" val="250" checksum="1039213347"/>
                </a:ext>
              </a:extLst>
            </a:pPr>
            <a:r>
              <a:rPr kumimoji="0" lang="en-US" altLang="zh-CN" sz="26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The four ASCII adjust instructions, AAA, AAS, AAM, and AAD, can also be used with unpacked BCD representation. In packed BCD representation, each digit is stored using four bits. Two decimal digits are packed into a byte. For example, the number 1234p is stored as −</a:t>
            </a:r>
            <a:endParaRPr kumimoji="0" lang="en-US" altLang="zh-CN" sz="26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19100" algn="l" defTabSz="914400" rtl="0" eaLnBrk="0" fontAlgn="base" latinLnBrk="0" hangingPunct="0">
              <a:lnSpc>
                <a:spcPct val="8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a:ext>
              </a:extLst>
            </a:pPr>
            <a:r>
              <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12	34H</a:t>
            </a:r>
            <a:endPar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571500" marR="0" lvl="0" indent="-533400" algn="l" defTabSz="914400" rtl="0" eaLnBrk="0" fontAlgn="base" latinLnBrk="0" hangingPunct="0">
              <a:lnSpc>
                <a:spcPct val="100000"/>
              </a:lnSpc>
              <a:spcBef>
                <a:spcPts val="0"/>
              </a:spcBef>
              <a:spcAft>
                <a:spcPts val="500"/>
              </a:spcAft>
              <a:buClrTx/>
              <a:buSzPct val="200000"/>
              <a:buFontTx/>
              <a:buBlip>
                <a:blip r:embed="rId2"/>
              </a:buBlip>
              <a:defRPr/>
              <a:extLst>
                <a:ext uri="{35155182-B16C-46BC-9424-99874614C6A1}">
                  <wpsdc:marlchars xmlns:wpsdc="http://www.wps.cn/officeDocument/2017/drawingmlCustomData" val="250" checksum="1039213347"/>
                </a:ext>
              </a:extLst>
            </a:pPr>
            <a:r>
              <a:rPr kumimoji="0" lang="en-US" altLang="zh-CN" sz="26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There are two instructions for processing these numbers −</a:t>
            </a:r>
            <a:endParaRPr kumimoji="0" lang="en-US" altLang="zh-CN" sz="26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19100" algn="l" defTabSz="914400" rtl="0" eaLnBrk="0" fontAlgn="base" latinLnBrk="0" hangingPunct="0">
              <a:lnSpc>
                <a:spcPct val="9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a:ext>
              </a:extLst>
            </a:pPr>
            <a:r>
              <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DAA − Decimal Adjust After Addition</a:t>
            </a:r>
            <a:endPar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19100" algn="l" defTabSz="914400" rtl="0" eaLnBrk="0" fontAlgn="base" latinLnBrk="0" hangingPunct="0">
              <a:lnSpc>
                <a:spcPct val="9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a:ext>
              </a:extLst>
            </a:pPr>
            <a:r>
              <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DAS − decimal Adjust After Subtraction</a:t>
            </a:r>
            <a:endPar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571500" marR="0" lvl="0" indent="-533400" algn="l" defTabSz="914400" rtl="0" eaLnBrk="0" fontAlgn="base" latinLnBrk="0" hangingPunct="0">
              <a:lnSpc>
                <a:spcPct val="100000"/>
              </a:lnSpc>
              <a:spcBef>
                <a:spcPts val="0"/>
              </a:spcBef>
              <a:spcAft>
                <a:spcPts val="500"/>
              </a:spcAft>
              <a:buClrTx/>
              <a:buSzPct val="200000"/>
              <a:buFontTx/>
              <a:buBlip>
                <a:blip r:embed="rId2"/>
              </a:buBlip>
              <a:defRPr/>
              <a:extLst>
                <a:ext uri="{35155182-B16C-46BC-9424-99874614C6A1}">
                  <wpsdc:marlchars xmlns:wpsdc="http://www.wps.cn/officeDocument/2017/drawingmlCustomData" val="250" checksum="1039213347"/>
                </a:ext>
              </a:extLst>
            </a:pPr>
            <a:r>
              <a:rPr kumimoji="0" lang="en-US" altLang="zh-CN" sz="26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These instructions are no longer supported in Windows x64, only in x86.</a:t>
            </a:r>
            <a:endParaRPr kumimoji="0" lang="en-US" altLang="zh-CN" sz="26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783590" marR="0" lvl="0" indent="0" algn="l" defTabSz="914400" rtl="0" eaLnBrk="0" fontAlgn="base" latinLnBrk="0" hangingPunct="0">
              <a:lnSpc>
                <a:spcPct val="100000"/>
              </a:lnSpc>
              <a:spcBef>
                <a:spcPts val="0"/>
              </a:spcBef>
              <a:spcAft>
                <a:spcPts val="500"/>
              </a:spcAft>
              <a:buClrTx/>
              <a:buSzPct val="100000"/>
              <a:buFont typeface="Arial" panose="020B0604020202020204" pitchFamily="34" charset="0"/>
              <a:buNone/>
              <a:defRPr/>
            </a:pPr>
            <a:endParaRPr kumimoji="0" lang="en-US" altLang="zh-CN" sz="26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783590" marR="0" lvl="0" indent="0" algn="l" defTabSz="914400" rtl="0" eaLnBrk="0" fontAlgn="base" latinLnBrk="0" hangingPunct="0">
              <a:lnSpc>
                <a:spcPct val="80000"/>
              </a:lnSpc>
              <a:spcBef>
                <a:spcPts val="0"/>
              </a:spcBef>
              <a:spcAft>
                <a:spcPts val="500"/>
              </a:spcAft>
              <a:buClrTx/>
              <a:buSzPct val="100000"/>
              <a:buFont typeface="Arial" panose="020B0604020202020204" pitchFamily="34" charset="0"/>
              <a:buNone/>
              <a:defRPr/>
            </a:pPr>
            <a:endParaRPr kumimoji="0" lang="en-US" altLang="zh-CN" sz="26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Strings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4"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61290" y="1049020"/>
            <a:ext cx="11329670" cy="504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495300" algn="l" defTabSz="914400" rtl="0" eaLnBrk="0" fontAlgn="base" latinLnBrk="0" hangingPunct="0">
              <a:lnSpc>
                <a:spcPct val="90000"/>
              </a:lnSpc>
              <a:spcBef>
                <a:spcPts val="0"/>
              </a:spcBef>
              <a:spcAft>
                <a:spcPts val="500"/>
              </a:spcAft>
              <a:buClrTx/>
              <a:buSzPct val="200000"/>
              <a:buFontTx/>
              <a:buBlip>
                <a:blip r:embed="rId2"/>
              </a:buBlip>
              <a:defRPr/>
              <a:extLst>
                <a:ext uri="{35155182-B16C-46BC-9424-99874614C6A1}">
                  <wpsdc:indentchars xmlns:wpsdc="http://www.wps.cn/officeDocument/2017/drawingmlCustomData" val="-150" checksum="390499218"/>
                  <wpsdc:marlchars xmlns:wpsdc="http://www.wps.cn/officeDocument/2017/drawingmlCustomData" val="250" checksum="1039213347"/>
                </a:ext>
              </a:extLst>
            </a:pPr>
            <a:r>
              <a:rPr kumimoji="0" lang="en-US" altLang="zh-CN" sz="26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We have already used variable length strings in our previous examples. The variable length strings can have as many characters as required. Generally, we specify the length of the string by either of the two ways −</a:t>
            </a:r>
            <a:endParaRPr kumimoji="0" lang="en-US" altLang="zh-CN" sz="26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19100" algn="l" defTabSz="914400" rtl="0" eaLnBrk="0" fontAlgn="base" latinLnBrk="0" hangingPunct="0">
              <a:lnSpc>
                <a:spcPct val="8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a:ext>
              </a:extLst>
            </a:pPr>
            <a:r>
              <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Explicitly storing string length</a:t>
            </a:r>
            <a:endPar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19100" algn="l" defTabSz="914400" rtl="0" eaLnBrk="0" fontAlgn="base" latinLnBrk="0" hangingPunct="0">
              <a:lnSpc>
                <a:spcPct val="8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a:ext>
              </a:extLst>
            </a:pPr>
            <a:r>
              <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Using a sentinel character</a:t>
            </a:r>
            <a:endPar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571500" marR="0" lvl="0" indent="-495300" algn="l" defTabSz="914400" rtl="0" eaLnBrk="0" fontAlgn="base" latinLnBrk="0" hangingPunct="0">
              <a:lnSpc>
                <a:spcPct val="90000"/>
              </a:lnSpc>
              <a:spcBef>
                <a:spcPts val="0"/>
              </a:spcBef>
              <a:spcAft>
                <a:spcPts val="500"/>
              </a:spcAft>
              <a:buClrTx/>
              <a:buSzPct val="200000"/>
              <a:buFontTx/>
              <a:buBlip>
                <a:blip r:embed="rId2"/>
              </a:buBlip>
              <a:defRPr/>
              <a:extLst>
                <a:ext uri="{35155182-B16C-46BC-9424-99874614C6A1}">
                  <wpsdc:indentchars xmlns:wpsdc="http://www.wps.cn/officeDocument/2017/drawingmlCustomData" val="-150" checksum="390499218"/>
                  <wpsdc:marlchars xmlns:wpsdc="http://www.wps.cn/officeDocument/2017/drawingmlCustomData" val="250" checksum="1039213347"/>
                </a:ext>
              </a:extLst>
            </a:pPr>
            <a:r>
              <a:rPr kumimoji="0" lang="en-US" altLang="zh-CN" sz="26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We can store the string length explicitly by using the $ location counter symbol that represents the current value of the location counter. In the following example −</a:t>
            </a:r>
            <a:endParaRPr kumimoji="0" lang="en-US" altLang="zh-CN" sz="26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19100" algn="l" defTabSz="914400" rtl="0" eaLnBrk="0" fontAlgn="base" latinLnBrk="0" hangingPunct="0">
              <a:lnSpc>
                <a:spcPct val="7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a:ext>
              </a:extLst>
            </a:pPr>
            <a:r>
              <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msg  db  'Hello, world!',0xa ;our dear string</a:t>
            </a:r>
            <a:endPar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19100" algn="l" defTabSz="914400" rtl="0" eaLnBrk="0" fontAlgn="base" latinLnBrk="0" hangingPunct="0">
              <a:lnSpc>
                <a:spcPct val="7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a:ext>
              </a:extLst>
            </a:pPr>
            <a:r>
              <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len  equ  $ - msg            ;length of our dear string</a:t>
            </a:r>
            <a:endPar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571500" marR="0" lvl="0" indent="-533400" algn="l" defTabSz="914400" rtl="0" eaLnBrk="0" fontAlgn="base" latinLnBrk="0" hangingPunct="0">
              <a:lnSpc>
                <a:spcPct val="90000"/>
              </a:lnSpc>
              <a:spcBef>
                <a:spcPts val="0"/>
              </a:spcBef>
              <a:spcAft>
                <a:spcPts val="500"/>
              </a:spcAft>
              <a:buClrTx/>
              <a:buSzPct val="200000"/>
              <a:buFontTx/>
              <a:buBlip>
                <a:blip r:embed="rId2"/>
              </a:buBlip>
              <a:defRPr/>
              <a:extLst>
                <a:ext uri="{35155182-B16C-46BC-9424-99874614C6A1}">
                  <wpsdc:marlchars xmlns:wpsdc="http://www.wps.cn/officeDocument/2017/drawingmlCustomData" val="250" checksum="1039213347"/>
                </a:ext>
              </a:extLst>
            </a:pPr>
            <a:r>
              <a:rPr kumimoji="0" lang="en-US" altLang="zh-CN" sz="26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 points to the byte after the last character of the string variable msg. Therefore, $-msg gives the length of the string. We can also write</a:t>
            </a:r>
            <a:endParaRPr kumimoji="0" lang="en-US" altLang="zh-CN" sz="26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19100" algn="l" defTabSz="914400" rtl="0" eaLnBrk="0" fontAlgn="base" latinLnBrk="0" hangingPunct="0">
              <a:lnSpc>
                <a:spcPct val="8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a:ext>
              </a:extLst>
            </a:pPr>
            <a:r>
              <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msg db 'Hello, world!',0xa ;our dear string</a:t>
            </a:r>
            <a:endPar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19100" algn="l" defTabSz="914400" rtl="0" eaLnBrk="0" fontAlgn="base" latinLnBrk="0" hangingPunct="0">
              <a:lnSpc>
                <a:spcPct val="8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a:ext>
              </a:extLst>
            </a:pPr>
            <a:r>
              <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rPr>
              <a:t>len equ 13                 ;length of our dear string</a:t>
            </a:r>
            <a:endParaRPr kumimoji="0" lang="en-US" altLang="zh-CN" sz="26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783590" marR="0" lvl="0" indent="0" algn="l" defTabSz="914400" rtl="0" eaLnBrk="0" fontAlgn="base" latinLnBrk="0" hangingPunct="0">
              <a:lnSpc>
                <a:spcPct val="100000"/>
              </a:lnSpc>
              <a:spcBef>
                <a:spcPts val="0"/>
              </a:spcBef>
              <a:spcAft>
                <a:spcPts val="500"/>
              </a:spcAft>
              <a:buClrTx/>
              <a:buSzPct val="100000"/>
              <a:buFont typeface="Arial" panose="020B0604020202020204" pitchFamily="34" charset="0"/>
              <a:buNone/>
              <a:defRPr/>
            </a:pPr>
            <a:endParaRPr kumimoji="0" lang="en-US" altLang="zh-CN" sz="26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783590" marR="0" lvl="0" indent="0" algn="l" defTabSz="914400" rtl="0" eaLnBrk="0" fontAlgn="base" latinLnBrk="0" hangingPunct="0">
              <a:lnSpc>
                <a:spcPct val="80000"/>
              </a:lnSpc>
              <a:spcBef>
                <a:spcPts val="0"/>
              </a:spcBef>
              <a:spcAft>
                <a:spcPts val="500"/>
              </a:spcAft>
              <a:buClrTx/>
              <a:buSzPct val="100000"/>
              <a:buFont typeface="Arial" panose="020B0604020202020204" pitchFamily="34" charset="0"/>
              <a:buNone/>
              <a:defRPr/>
            </a:pPr>
            <a:endParaRPr kumimoji="0" lang="en-US" altLang="zh-CN" sz="26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Strings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3" name="Text Box 8" descr="7b0a202020202262756c6c6574223a20227b5c2263617465676f727949645c223a31303030362c5c2274656d706c61746549645c223a32303233313234337d220a7d0a"/>
          <p:cNvSpPr txBox="1">
            <a:spLocks noChangeArrowheads="1"/>
          </p:cNvSpPr>
          <p:nvPr/>
        </p:nvSpPr>
        <p:spPr bwMode="auto">
          <a:xfrm>
            <a:off x="161290" y="1093470"/>
            <a:ext cx="11458575" cy="296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33400" algn="l" defTabSz="914400" rtl="0" eaLnBrk="0" fontAlgn="base" latinLnBrk="0" hangingPunct="0">
              <a:lnSpc>
                <a:spcPct val="110000"/>
              </a:lnSpc>
              <a:spcBef>
                <a:spcPts val="0"/>
              </a:spcBef>
              <a:spcAft>
                <a:spcPts val="1500"/>
              </a:spcAft>
              <a:buClrTx/>
              <a:buSzPct val="200000"/>
              <a:buFontTx/>
              <a:buBlip>
                <a:blip r:embed="rId1"/>
              </a:buBlip>
              <a:defRPr/>
              <a:extLst>
                <a:ext uri="{35155182-B16C-46BC-9424-99874614C6A1}">
                  <wpsdc:indentchars xmlns:wpsdc="http://www.wps.cn/officeDocument/2017/drawingmlCustomData" val="-150" checksum="656641676"/>
                  <wpsdc:marlchars xmlns:wpsdc="http://www.wps.cn/officeDocument/2017/drawingmlCustomData" val="250" checksum="1039213347"/>
                </a:ext>
              </a:extLst>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Alternatively, you can store strings with a trailing sentinel character to delimit a string instead of storing the string length explicitly. The sentinel character should be a special character that does not appear within a string.</a:t>
            </a: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571500" marR="0" lvl="0" indent="-533400" algn="l" defTabSz="914400" rtl="0" eaLnBrk="0" fontAlgn="base" latinLnBrk="0" hangingPunct="0">
              <a:lnSpc>
                <a:spcPct val="110000"/>
              </a:lnSpc>
              <a:spcBef>
                <a:spcPts val="0"/>
              </a:spcBef>
              <a:spcAft>
                <a:spcPts val="0"/>
              </a:spcAft>
              <a:buClrTx/>
              <a:buSzPct val="200000"/>
              <a:buFontTx/>
              <a:buBlip>
                <a:blip r:embed="rId1"/>
              </a:buBlip>
              <a:defRPr/>
              <a:extLst>
                <a:ext uri="{35155182-B16C-46BC-9424-99874614C6A1}">
                  <wpsdc:indentchars xmlns:wpsdc="http://www.wps.cn/officeDocument/2017/drawingmlCustomData" val="-150" checksum="656641676"/>
                  <wpsdc:marlchars xmlns:wpsdc="http://www.wps.cn/officeDocument/2017/drawingmlCustomData" val="250" checksum="1039213347"/>
                </a:ext>
              </a:extLst>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For example −</a:t>
            </a: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143000" marR="0" lvl="0" indent="-533400" algn="l" defTabSz="914400" rtl="0" eaLnBrk="0" fontAlgn="base" latinLnBrk="0" hangingPunct="0">
              <a:lnSpc>
                <a:spcPct val="110000"/>
              </a:lnSpc>
              <a:spcBef>
                <a:spcPts val="0"/>
              </a:spcBef>
              <a:spcAft>
                <a:spcPts val="1500"/>
              </a:spcAft>
              <a:buClrTx/>
              <a:buSzPct val="100000"/>
              <a:buFont typeface="Arial" panose="020B0604020202020204" pitchFamily="34" charset="0"/>
              <a:buChar char="•"/>
              <a:defRPr/>
              <a:extLst>
                <a:ext uri="{35155182-B16C-46BC-9424-99874614C6A1}">
                  <wpsdc:indentchars xmlns:wpsdc="http://www.wps.cn/officeDocument/2017/drawingmlCustomData" val="-150" checksum="656641676"/>
                  <wpsdc:marlchars xmlns:wpsdc="http://www.wps.cn/officeDocument/2017/drawingmlCustomData" val="500" checksum="2068644371"/>
                </a:ext>
              </a:extLst>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rPr>
              <a:t>message db 'Hello, world!', 0</a:t>
            </a:r>
            <a:endParaRPr kumimoji="0" lang="en-US" altLang="zh-CN" sz="2800" b="1"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endParaRPr>
          </a:p>
        </p:txBody>
      </p:sp>
      <p:pic>
        <p:nvPicPr>
          <p:cNvPr id="6" name="Picture 5"/>
          <p:cNvPicPr>
            <a:picLocks noChangeAspect="1"/>
          </p:cNvPicPr>
          <p:nvPr/>
        </p:nvPicPr>
        <p:blipFill>
          <a:blip r:embed="rId2"/>
          <a:srcRect t="2072" r="30969" b="7389"/>
          <a:stretch>
            <a:fillRect/>
          </a:stretch>
        </p:blipFill>
        <p:spPr>
          <a:xfrm>
            <a:off x="2952433" y="1191260"/>
            <a:ext cx="6287135" cy="51930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String Instructions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3" name="Text Box 8" descr="7b0a202020202262756c6c6574223a20227b5c2263617465676f727949645c223a31303030362c5c2274656d706c61746549645c223a32303233313234337d220a7d0a"/>
          <p:cNvSpPr txBox="1">
            <a:spLocks noChangeArrowheads="1"/>
          </p:cNvSpPr>
          <p:nvPr/>
        </p:nvSpPr>
        <p:spPr bwMode="auto">
          <a:xfrm>
            <a:off x="161290" y="1093470"/>
            <a:ext cx="11458575" cy="317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33400" algn="l" defTabSz="914400" rtl="0" eaLnBrk="0" fontAlgn="base" latinLnBrk="0" hangingPunct="0">
              <a:lnSpc>
                <a:spcPct val="110000"/>
              </a:lnSpc>
              <a:spcBef>
                <a:spcPts val="0"/>
              </a:spcBef>
              <a:spcAft>
                <a:spcPts val="1500"/>
              </a:spcAft>
              <a:buClrTx/>
              <a:buSzPct val="200000"/>
              <a:buFontTx/>
              <a:buBlip>
                <a:blip r:embed="rId1"/>
              </a:buBlip>
              <a:defRPr/>
              <a:extLst>
                <a:ext uri="{35155182-B16C-46BC-9424-99874614C6A1}">
                  <wpsdc:indentchars xmlns:wpsdc="http://www.wps.cn/officeDocument/2017/drawingmlCustomData" val="-150" checksum="656641676"/>
                  <wpsdc:marlchars xmlns:wpsdc="http://www.wps.cn/officeDocument/2017/drawingmlCustomData" val="250" checksum="1039213347"/>
                </a:ext>
              </a:extLst>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Each string instruction may require a source operand, a destination operand or both. For 64-bit segments, string instructions use RSI and RDI registers to point to the source and destination operands, respectively.</a:t>
            </a: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571500" marR="0" lvl="0" indent="-533400" algn="l" defTabSz="914400" rtl="0" eaLnBrk="0" fontAlgn="base" latinLnBrk="0" hangingPunct="0">
              <a:lnSpc>
                <a:spcPct val="110000"/>
              </a:lnSpc>
              <a:spcBef>
                <a:spcPts val="0"/>
              </a:spcBef>
              <a:spcAft>
                <a:spcPts val="1500"/>
              </a:spcAft>
              <a:buClrTx/>
              <a:buSzPct val="200000"/>
              <a:buFontTx/>
              <a:buBlip>
                <a:blip r:embed="rId1"/>
              </a:buBlip>
              <a:defRPr/>
              <a:extLst>
                <a:ext uri="{35155182-B16C-46BC-9424-99874614C6A1}">
                  <wpsdc:indentchars xmlns:wpsdc="http://www.wps.cn/officeDocument/2017/drawingmlCustomData" val="-150" checksum="656641676"/>
                  <wpsdc:marlchars xmlns:wpsdc="http://www.wps.cn/officeDocument/2017/drawingmlCustomData" val="250" checksum="1039213347"/>
                </a:ext>
              </a:extLst>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For 32-bit segments, however, the ESI and the EDI registers are used to point to the source and destination, respectively.</a:t>
            </a: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String Instructions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4"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61290" y="1049020"/>
            <a:ext cx="11329670" cy="477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33400" algn="l" defTabSz="914400" rtl="0" eaLnBrk="0" fontAlgn="base" latinLnBrk="0" hangingPunct="0">
              <a:lnSpc>
                <a:spcPct val="90000"/>
              </a:lnSpc>
              <a:spcBef>
                <a:spcPts val="0"/>
              </a:spcBef>
              <a:spcAft>
                <a:spcPts val="1500"/>
              </a:spcAft>
              <a:buClrTx/>
              <a:buSzPct val="200000"/>
              <a:buFontTx/>
              <a:buBlip>
                <a:blip r:embed="rId2"/>
              </a:buBlip>
              <a:defRPr/>
              <a:extLst>
                <a:ext uri="{35155182-B16C-46BC-9424-99874614C6A1}">
                  <wpsdc:indentchars xmlns:wpsdc="http://www.wps.cn/officeDocument/2017/drawingmlCustomData" val="-150" checksum="656641676"/>
                  <wpsdc:marlchars xmlns:wpsdc="http://www.wps.cn/officeDocument/2017/drawingmlCustomData" val="250" checksum="1039213347"/>
                </a:ext>
              </a:extLst>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There are five basic instructions for processing strings. They are −</a:t>
            </a: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57200" algn="l" defTabSz="914400" rtl="0" eaLnBrk="0" fontAlgn="base" latinLnBrk="0" hangingPunct="0">
              <a:lnSpc>
                <a:spcPct val="90000"/>
              </a:lnSpc>
              <a:spcBef>
                <a:spcPts val="0"/>
              </a:spcBef>
              <a:spcAft>
                <a:spcPts val="1000"/>
              </a:spcAft>
              <a:buClrTx/>
              <a:buSzPct val="100000"/>
              <a:buFont typeface="Arial" panose="020B0604020202020204" pitchFamily="34" charset="0"/>
              <a:buChar char="•"/>
              <a:defRPr/>
              <a:extLst>
                <a:ext uri="{35155182-B16C-46BC-9424-99874614C6A1}">
                  <wpsdc:indentchars xmlns:wpsdc="http://www.wps.cn/officeDocument/2017/drawingmlCustomData" val="-150" checksum="3538297140"/>
                </a:ext>
              </a:extLst>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rPr>
              <a:t>MOVS</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rPr>
              <a:t> − This instruction moves 1 Byte, Word or Doubleword of data from memory location to another.</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1259840" marR="0" lvl="0" indent="-457200" algn="l" defTabSz="914400" rtl="0" eaLnBrk="0" fontAlgn="base" latinLnBrk="0" hangingPunct="0">
              <a:lnSpc>
                <a:spcPct val="90000"/>
              </a:lnSpc>
              <a:spcBef>
                <a:spcPts val="0"/>
              </a:spcBef>
              <a:spcAft>
                <a:spcPts val="1000"/>
              </a:spcAft>
              <a:buClrTx/>
              <a:buSzPct val="100000"/>
              <a:buFont typeface="Arial" panose="020B0604020202020204" pitchFamily="34" charset="0"/>
              <a:buChar char="•"/>
              <a:defRPr/>
              <a:extLst>
                <a:ext uri="{35155182-B16C-46BC-9424-99874614C6A1}">
                  <wpsdc:indentchars xmlns:wpsdc="http://www.wps.cn/officeDocument/2017/drawingmlCustomData" val="-150" checksum="3538297140"/>
                </a:ext>
              </a:extLst>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rPr>
              <a:t>LODS</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rPr>
              <a:t> − This instruction loads from memory. If the operand is of one byte, it is loaded into the AL register, if the operand is one word, it is loaded into the AX register and a doubleword is loaded into the EAX register. </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1259840" marR="0" lvl="0" indent="-457200" algn="l" defTabSz="914400" rtl="0" eaLnBrk="0" fontAlgn="base" latinLnBrk="0" hangingPunct="0">
              <a:lnSpc>
                <a:spcPct val="90000"/>
              </a:lnSpc>
              <a:spcBef>
                <a:spcPts val="0"/>
              </a:spcBef>
              <a:spcAft>
                <a:spcPts val="1000"/>
              </a:spcAft>
              <a:buClrTx/>
              <a:buSzPct val="100000"/>
              <a:buFont typeface="Arial" panose="020B0604020202020204" pitchFamily="34" charset="0"/>
              <a:buChar char="•"/>
              <a:defRPr/>
              <a:extLst>
                <a:ext uri="{35155182-B16C-46BC-9424-99874614C6A1}">
                  <wpsdc:indentchars xmlns:wpsdc="http://www.wps.cn/officeDocument/2017/drawingmlCustomData" val="-150" checksum="3538297140"/>
                </a:ext>
              </a:extLst>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rPr>
              <a:t>STOS</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rPr>
              <a:t> − This instruction stores data from register (AL, AX, or EAX) to memory.</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1259840" marR="0" lvl="0" indent="-457200" algn="l" defTabSz="914400" rtl="0" eaLnBrk="0" fontAlgn="base" latinLnBrk="0" hangingPunct="0">
              <a:lnSpc>
                <a:spcPct val="90000"/>
              </a:lnSpc>
              <a:spcBef>
                <a:spcPts val="0"/>
              </a:spcBef>
              <a:spcAft>
                <a:spcPts val="1000"/>
              </a:spcAft>
              <a:buClrTx/>
              <a:buSzPct val="100000"/>
              <a:buFont typeface="Arial" panose="020B0604020202020204" pitchFamily="34" charset="0"/>
              <a:buChar char="•"/>
              <a:defRPr/>
              <a:extLst>
                <a:ext uri="{35155182-B16C-46BC-9424-99874614C6A1}">
                  <wpsdc:indentchars xmlns:wpsdc="http://www.wps.cn/officeDocument/2017/drawingmlCustomData" val="-150" checksum="3538297140"/>
                </a:ext>
              </a:extLst>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rPr>
              <a:t>CMPS</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rPr>
              <a:t> − This instruction compares two data items in memory. Data could be of a byte size, word or doubleword.</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1259840" marR="0" lvl="0" indent="-457200" algn="l" defTabSz="914400" rtl="0" eaLnBrk="0" fontAlgn="base" latinLnBrk="0" hangingPunct="0">
              <a:lnSpc>
                <a:spcPct val="90000"/>
              </a:lnSpc>
              <a:spcBef>
                <a:spcPts val="0"/>
              </a:spcBef>
              <a:spcAft>
                <a:spcPts val="1000"/>
              </a:spcAft>
              <a:buClrTx/>
              <a:buSzPct val="100000"/>
              <a:buFont typeface="Arial" panose="020B0604020202020204" pitchFamily="34" charset="0"/>
              <a:buChar char="•"/>
              <a:defRPr/>
              <a:extLst>
                <a:ext uri="{35155182-B16C-46BC-9424-99874614C6A1}">
                  <wpsdc:indentchars xmlns:wpsdc="http://www.wps.cn/officeDocument/2017/drawingmlCustomData" val="-150" checksum="3538297140"/>
                </a:ext>
              </a:extLst>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rPr>
              <a:t>SCAS</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rPr>
              <a:t> − This instruction compares the contents of a register (AL, AX or EAX) with the contents of an item in memory.</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783590" marR="0" lvl="0" indent="0" algn="l" defTabSz="914400" rtl="0" eaLnBrk="0" fontAlgn="base" latinLnBrk="0" hangingPunct="0">
              <a:lnSpc>
                <a:spcPct val="100000"/>
              </a:lnSpc>
              <a:spcBef>
                <a:spcPts val="0"/>
              </a:spcBef>
              <a:spcAft>
                <a:spcPts val="500"/>
              </a:spcAft>
              <a:buClrTx/>
              <a:buSzPct val="100000"/>
              <a:buFont typeface="Arial" panose="020B0604020202020204" pitchFamily="34" charset="0"/>
              <a:buNone/>
              <a:defRPr/>
            </a:pPr>
            <a:endParaRPr kumimoji="0" lang="en-US"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783590" marR="0" lvl="0" indent="0" algn="l" defTabSz="914400" rtl="0" eaLnBrk="0" fontAlgn="base" latinLnBrk="0" hangingPunct="0">
              <a:lnSpc>
                <a:spcPct val="80000"/>
              </a:lnSpc>
              <a:spcBef>
                <a:spcPts val="0"/>
              </a:spcBef>
              <a:spcAft>
                <a:spcPts val="500"/>
              </a:spcAft>
              <a:buClrTx/>
              <a:buSzPct val="100000"/>
              <a:buFont typeface="Arial" panose="020B0604020202020204" pitchFamily="34" charset="0"/>
              <a:buNone/>
              <a:defRPr/>
            </a:pPr>
            <a:endParaRPr kumimoji="0" lang="en-US"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Examples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3" name="Text Box 8" descr="7b0a202020202262756c6c6574223a20227b5c2263617465676f727949645c223a31303030362c5c2274656d706c61746549645c223a32303233313234337d220a7d0a"/>
          <p:cNvSpPr txBox="1">
            <a:spLocks noChangeArrowheads="1"/>
          </p:cNvSpPr>
          <p:nvPr/>
        </p:nvSpPr>
        <p:spPr bwMode="auto">
          <a:xfrm>
            <a:off x="161290" y="1093470"/>
            <a:ext cx="11458575" cy="420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33400" algn="l" defTabSz="914400" rtl="0" eaLnBrk="0" fontAlgn="base" latinLnBrk="0" hangingPunct="0">
              <a:lnSpc>
                <a:spcPct val="110000"/>
              </a:lnSpc>
              <a:spcBef>
                <a:spcPts val="0"/>
              </a:spcBef>
              <a:spcAft>
                <a:spcPts val="1500"/>
              </a:spcAft>
              <a:buClrTx/>
              <a:buSzPct val="200000"/>
              <a:buFontTx/>
              <a:buBlip>
                <a:blip r:embed="rId1"/>
              </a:buBlip>
              <a:defRPr/>
              <a:extLst>
                <a:ext uri="{35155182-B16C-46BC-9424-99874614C6A1}">
                  <wpsdc:indentchars xmlns:wpsdc="http://www.wps.cn/officeDocument/2017/drawingmlCustomData" val="-150" checksum="656641676"/>
                  <wpsdc:marlchars xmlns:wpsdc="http://www.wps.cn/officeDocument/2017/drawingmlCustomData" val="250" checksum="1039213347"/>
                </a:ext>
              </a:extLst>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Each of the above instruction has a byte, word, doubleword, and quadword version, and string instructions can be repeated by using a repetition prefix.</a:t>
            </a: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571500" marR="0" lvl="0" indent="-533400" algn="l" defTabSz="914400" rtl="0" eaLnBrk="0" fontAlgn="base" latinLnBrk="0" hangingPunct="0">
              <a:lnSpc>
                <a:spcPct val="110000"/>
              </a:lnSpc>
              <a:spcBef>
                <a:spcPts val="0"/>
              </a:spcBef>
              <a:spcAft>
                <a:spcPts val="1500"/>
              </a:spcAft>
              <a:buClrTx/>
              <a:buSzPct val="200000"/>
              <a:buFontTx/>
              <a:buBlip>
                <a:blip r:embed="rId1"/>
              </a:buBlip>
              <a:defRPr/>
              <a:extLst>
                <a:ext uri="{35155182-B16C-46BC-9424-99874614C6A1}">
                  <wpsdc:indentchars xmlns:wpsdc="http://www.wps.cn/officeDocument/2017/drawingmlCustomData" val="-150" checksum="656641676"/>
                  <wpsdc:marlchars xmlns:wpsdc="http://www.wps.cn/officeDocument/2017/drawingmlCustomData" val="250" checksum="1039213347"/>
                </a:ext>
              </a:extLst>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These instructions use the ES:RDI and DS:RSI pair of registers, where RDI and RSI registers contain valid offset addresses that refers to bytes stored in memory. RSI is normally associated with DS (data segment) and RDI is always associated with ES (extra segment).</a:t>
            </a: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Versions of String Instructions </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graphicFrame>
        <p:nvGraphicFramePr>
          <p:cNvPr id="5" name="表格 4"/>
          <p:cNvGraphicFramePr/>
          <p:nvPr>
            <p:custDataLst>
              <p:tags r:id="rId1"/>
            </p:custDataLst>
          </p:nvPr>
        </p:nvGraphicFramePr>
        <p:xfrm>
          <a:off x="835660" y="2242820"/>
          <a:ext cx="9911080" cy="2969895"/>
        </p:xfrm>
        <a:graphic>
          <a:graphicData uri="http://schemas.openxmlformats.org/drawingml/2006/table">
            <a:tbl>
              <a:tblPr firstRow="1" bandRow="1"/>
              <a:tblGrid>
                <a:gridCol w="2477770"/>
                <a:gridCol w="2445385"/>
                <a:gridCol w="2510155"/>
                <a:gridCol w="2477770"/>
              </a:tblGrid>
              <a:tr h="853440">
                <a:tc>
                  <a:txBody>
                    <a:bodyPr/>
                    <a:lstStyle/>
                    <a:p>
                      <a:pPr algn="ctr">
                        <a:buNone/>
                      </a:pPr>
                      <a:r>
                        <a:rPr lang="zh-CN" altLang="en-US" sz="2500" b="1">
                          <a:solidFill>
                            <a:schemeClr val="bg1"/>
                          </a:solidFill>
                          <a:latin typeface="Times New Roman" panose="02020603050405020304" charset="0"/>
                          <a:cs typeface="Times New Roman" panose="02020603050405020304" charset="0"/>
                        </a:rPr>
                        <a:t>Byte Operation</a:t>
                      </a:r>
                      <a:endParaRPr lang="zh-CN" altLang="en-US" sz="2500" b="1">
                        <a:solidFill>
                          <a:schemeClr val="bg1"/>
                        </a:solidFill>
                        <a:latin typeface="Times New Roman" panose="02020603050405020304" charset="0"/>
                        <a:cs typeface="Times New Roman" panose="02020603050405020304" charset="0"/>
                      </a:endParaRPr>
                    </a:p>
                  </a:txBody>
                  <a:tcPr anchor="ctr"/>
                </a:tc>
                <a:tc>
                  <a:txBody>
                    <a:bodyPr/>
                    <a:lstStyle/>
                    <a:p>
                      <a:pPr algn="ctr">
                        <a:buNone/>
                      </a:pPr>
                      <a:r>
                        <a:rPr lang="zh-CN" altLang="en-US" sz="2500" b="1">
                          <a:solidFill>
                            <a:schemeClr val="bg1"/>
                          </a:solidFill>
                          <a:latin typeface="Times New Roman" panose="02020603050405020304" charset="0"/>
                          <a:cs typeface="Times New Roman" panose="02020603050405020304" charset="0"/>
                        </a:rPr>
                        <a:t>Word</a:t>
                      </a:r>
                      <a:r>
                        <a:rPr lang="en-US" altLang="zh-CN" sz="2500" b="1">
                          <a:solidFill>
                            <a:schemeClr val="bg1"/>
                          </a:solidFill>
                          <a:latin typeface="Times New Roman" panose="02020603050405020304" charset="0"/>
                          <a:cs typeface="Times New Roman" panose="02020603050405020304" charset="0"/>
                        </a:rPr>
                        <a:t> </a:t>
                      </a:r>
                      <a:r>
                        <a:rPr lang="zh-CN" altLang="en-US" sz="2500" b="1">
                          <a:solidFill>
                            <a:schemeClr val="bg1"/>
                          </a:solidFill>
                          <a:latin typeface="Times New Roman" panose="02020603050405020304" charset="0"/>
                          <a:cs typeface="Times New Roman" panose="02020603050405020304" charset="0"/>
                        </a:rPr>
                        <a:t>Operation</a:t>
                      </a:r>
                      <a:endParaRPr lang="zh-CN" altLang="en-US" sz="2500" b="1">
                        <a:solidFill>
                          <a:schemeClr val="bg1"/>
                        </a:solidFill>
                        <a:latin typeface="Times New Roman" panose="02020603050405020304" charset="0"/>
                        <a:cs typeface="Times New Roman" panose="02020603050405020304" charset="0"/>
                      </a:endParaRPr>
                    </a:p>
                  </a:txBody>
                  <a:tcPr anchor="ctr"/>
                </a:tc>
                <a:tc>
                  <a:txBody>
                    <a:bodyPr/>
                    <a:lstStyle/>
                    <a:p>
                      <a:pPr algn="ctr">
                        <a:buNone/>
                      </a:pPr>
                      <a:r>
                        <a:rPr lang="zh-CN" altLang="en-US" sz="2500" b="1">
                          <a:solidFill>
                            <a:schemeClr val="bg1"/>
                          </a:solidFill>
                          <a:latin typeface="Times New Roman" panose="02020603050405020304" charset="0"/>
                          <a:cs typeface="Times New Roman" panose="02020603050405020304" charset="0"/>
                        </a:rPr>
                        <a:t>Double</a:t>
                      </a:r>
                      <a:r>
                        <a:rPr lang="en-US" altLang="zh-CN" sz="2500" b="1">
                          <a:solidFill>
                            <a:schemeClr val="bg1"/>
                          </a:solidFill>
                          <a:latin typeface="Times New Roman" panose="02020603050405020304" charset="0"/>
                          <a:cs typeface="Times New Roman" panose="02020603050405020304" charset="0"/>
                        </a:rPr>
                        <a:t> </a:t>
                      </a:r>
                      <a:r>
                        <a:rPr lang="zh-CN" altLang="en-US" sz="2500" b="1">
                          <a:solidFill>
                            <a:schemeClr val="bg1"/>
                          </a:solidFill>
                          <a:latin typeface="Times New Roman" panose="02020603050405020304" charset="0"/>
                          <a:cs typeface="Times New Roman" panose="02020603050405020304" charset="0"/>
                        </a:rPr>
                        <a:t>word</a:t>
                      </a:r>
                      <a:r>
                        <a:rPr lang="en-US" altLang="zh-CN" sz="2500" b="1">
                          <a:solidFill>
                            <a:schemeClr val="bg1"/>
                          </a:solidFill>
                          <a:latin typeface="Times New Roman" panose="02020603050405020304" charset="0"/>
                          <a:cs typeface="Times New Roman" panose="02020603050405020304" charset="0"/>
                        </a:rPr>
                        <a:t> </a:t>
                      </a:r>
                      <a:r>
                        <a:rPr lang="zh-CN" altLang="en-US" sz="2500" b="1">
                          <a:solidFill>
                            <a:schemeClr val="bg1"/>
                          </a:solidFill>
                          <a:latin typeface="Times New Roman" panose="02020603050405020304" charset="0"/>
                          <a:cs typeface="Times New Roman" panose="02020603050405020304" charset="0"/>
                        </a:rPr>
                        <a:t>Operation</a:t>
                      </a:r>
                      <a:endParaRPr lang="zh-CN" altLang="en-US" sz="2500" b="1">
                        <a:solidFill>
                          <a:schemeClr val="bg1"/>
                        </a:solidFill>
                        <a:latin typeface="Times New Roman" panose="02020603050405020304" charset="0"/>
                        <a:cs typeface="Times New Roman" panose="02020603050405020304" charset="0"/>
                      </a:endParaRPr>
                    </a:p>
                  </a:txBody>
                  <a:tcPr anchor="ctr"/>
                </a:tc>
                <a:tc>
                  <a:txBody>
                    <a:bodyPr/>
                    <a:lstStyle/>
                    <a:p>
                      <a:pPr algn="ctr">
                        <a:buNone/>
                      </a:pPr>
                      <a:r>
                        <a:rPr lang="zh-CN" altLang="en-US" sz="2500" b="1">
                          <a:solidFill>
                            <a:schemeClr val="bg1"/>
                          </a:solidFill>
                          <a:latin typeface="Times New Roman" panose="02020603050405020304" charset="0"/>
                          <a:cs typeface="Times New Roman" panose="02020603050405020304" charset="0"/>
                        </a:rPr>
                        <a:t>Quad word Operation</a:t>
                      </a:r>
                      <a:endParaRPr lang="zh-CN" altLang="en-US" sz="2500" b="1">
                        <a:solidFill>
                          <a:schemeClr val="bg1"/>
                        </a:solidFill>
                        <a:latin typeface="Times New Roman" panose="02020603050405020304" charset="0"/>
                        <a:cs typeface="Times New Roman" panose="02020603050405020304" charset="0"/>
                      </a:endParaRPr>
                    </a:p>
                  </a:txBody>
                  <a:tcPr anchor="ctr"/>
                </a:tc>
              </a:tr>
              <a:tr h="423545">
                <a:tc>
                  <a:txBody>
                    <a:bodyPr/>
                    <a:lstStyle/>
                    <a:p>
                      <a:pPr algn="ctr">
                        <a:buNone/>
                      </a:pPr>
                      <a:r>
                        <a:rPr lang="zh-CN" altLang="en-US" sz="2000">
                          <a:latin typeface="Times New Roman" panose="02020603050405020304" charset="0"/>
                          <a:cs typeface="Times New Roman" panose="02020603050405020304" charset="0"/>
                        </a:rPr>
                        <a:t>MOVSB</a:t>
                      </a:r>
                      <a:endParaRPr lang="zh-CN" altLang="en-US" sz="2000">
                        <a:latin typeface="Times New Roman" panose="02020603050405020304" charset="0"/>
                        <a:cs typeface="Times New Roman" panose="02020603050405020304" charset="0"/>
                      </a:endParaRPr>
                    </a:p>
                  </a:txBody>
                  <a:tcPr anchor="ctr"/>
                </a:tc>
                <a:tc>
                  <a:txBody>
                    <a:bodyPr/>
                    <a:lstStyle/>
                    <a:p>
                      <a:pPr algn="ctr">
                        <a:buNone/>
                      </a:pPr>
                      <a:r>
                        <a:rPr lang="zh-CN" altLang="en-US" sz="2000">
                          <a:latin typeface="Times New Roman" panose="02020603050405020304" charset="0"/>
                          <a:cs typeface="Times New Roman" panose="02020603050405020304" charset="0"/>
                        </a:rPr>
                        <a:t>MOVSW</a:t>
                      </a:r>
                      <a:endParaRPr lang="zh-CN" altLang="en-US" sz="2000">
                        <a:latin typeface="Times New Roman" panose="02020603050405020304" charset="0"/>
                        <a:cs typeface="Times New Roman" panose="02020603050405020304" charset="0"/>
                      </a:endParaRPr>
                    </a:p>
                  </a:txBody>
                  <a:tcPr anchor="ctr"/>
                </a:tc>
                <a:tc>
                  <a:txBody>
                    <a:bodyPr/>
                    <a:lstStyle/>
                    <a:p>
                      <a:pPr algn="ctr">
                        <a:buNone/>
                      </a:pPr>
                      <a:r>
                        <a:rPr lang="zh-CN" altLang="en-US" sz="2000">
                          <a:latin typeface="Times New Roman" panose="02020603050405020304" charset="0"/>
                          <a:cs typeface="Times New Roman" panose="02020603050405020304" charset="0"/>
                        </a:rPr>
                        <a:t>MOVSD</a:t>
                      </a:r>
                      <a:endParaRPr lang="zh-CN" altLang="en-US" sz="2000">
                        <a:latin typeface="Times New Roman" panose="02020603050405020304" charset="0"/>
                        <a:cs typeface="Times New Roman" panose="02020603050405020304" charset="0"/>
                      </a:endParaRPr>
                    </a:p>
                  </a:txBody>
                  <a:tcPr anchor="ctr"/>
                </a:tc>
                <a:tc>
                  <a:txBody>
                    <a:bodyPr/>
                    <a:lstStyle/>
                    <a:p>
                      <a:pPr algn="ctr">
                        <a:buNone/>
                      </a:pPr>
                      <a:r>
                        <a:rPr lang="zh-CN" altLang="en-US" sz="2000">
                          <a:latin typeface="Times New Roman" panose="02020603050405020304" charset="0"/>
                          <a:cs typeface="Times New Roman" panose="02020603050405020304" charset="0"/>
                        </a:rPr>
                        <a:t>MOVSQ</a:t>
                      </a:r>
                      <a:endParaRPr lang="zh-CN" altLang="en-US" sz="2000">
                        <a:latin typeface="Times New Roman" panose="02020603050405020304" charset="0"/>
                        <a:cs typeface="Times New Roman" panose="02020603050405020304" charset="0"/>
                      </a:endParaRPr>
                    </a:p>
                  </a:txBody>
                  <a:tcPr anchor="ctr"/>
                </a:tc>
              </a:tr>
              <a:tr h="422910">
                <a:tc>
                  <a:txBody>
                    <a:bodyPr/>
                    <a:lstStyle/>
                    <a:p>
                      <a:pPr algn="ctr">
                        <a:buNone/>
                      </a:pPr>
                      <a:r>
                        <a:rPr lang="zh-CN" altLang="en-US" sz="2000">
                          <a:latin typeface="Times New Roman" panose="02020603050405020304" charset="0"/>
                          <a:cs typeface="Times New Roman" panose="02020603050405020304" charset="0"/>
                        </a:rPr>
                        <a:t>LODSB</a:t>
                      </a:r>
                      <a:endParaRPr lang="zh-CN" altLang="en-US" sz="2000">
                        <a:latin typeface="Times New Roman" panose="02020603050405020304" charset="0"/>
                        <a:cs typeface="Times New Roman" panose="02020603050405020304" charset="0"/>
                      </a:endParaRPr>
                    </a:p>
                  </a:txBody>
                  <a:tcPr anchor="ctr"/>
                </a:tc>
                <a:tc>
                  <a:txBody>
                    <a:bodyPr/>
                    <a:lstStyle/>
                    <a:p>
                      <a:pPr algn="ctr">
                        <a:buNone/>
                      </a:pPr>
                      <a:r>
                        <a:rPr lang="zh-CN" altLang="en-US" sz="2000">
                          <a:latin typeface="Times New Roman" panose="02020603050405020304" charset="0"/>
                          <a:cs typeface="Times New Roman" panose="02020603050405020304" charset="0"/>
                        </a:rPr>
                        <a:t>LODSW</a:t>
                      </a:r>
                      <a:endParaRPr lang="zh-CN" altLang="en-US" sz="2000">
                        <a:latin typeface="Times New Roman" panose="02020603050405020304" charset="0"/>
                        <a:cs typeface="Times New Roman" panose="02020603050405020304" charset="0"/>
                      </a:endParaRPr>
                    </a:p>
                  </a:txBody>
                  <a:tcPr anchor="ctr"/>
                </a:tc>
                <a:tc>
                  <a:txBody>
                    <a:bodyPr/>
                    <a:lstStyle/>
                    <a:p>
                      <a:pPr algn="ctr">
                        <a:buNone/>
                      </a:pPr>
                      <a:r>
                        <a:rPr lang="zh-CN" altLang="en-US" sz="2000">
                          <a:latin typeface="Times New Roman" panose="02020603050405020304" charset="0"/>
                          <a:cs typeface="Times New Roman" panose="02020603050405020304" charset="0"/>
                        </a:rPr>
                        <a:t>LODSD</a:t>
                      </a:r>
                      <a:endParaRPr lang="zh-CN" altLang="en-US" sz="2000">
                        <a:latin typeface="Times New Roman" panose="02020603050405020304" charset="0"/>
                        <a:cs typeface="Times New Roman" panose="02020603050405020304" charset="0"/>
                      </a:endParaRPr>
                    </a:p>
                  </a:txBody>
                  <a:tcPr anchor="ctr"/>
                </a:tc>
                <a:tc>
                  <a:txBody>
                    <a:bodyPr/>
                    <a:lstStyle/>
                    <a:p>
                      <a:pPr algn="ctr">
                        <a:buNone/>
                      </a:pPr>
                      <a:r>
                        <a:rPr lang="zh-CN" altLang="en-US" sz="2000">
                          <a:latin typeface="Times New Roman" panose="02020603050405020304" charset="0"/>
                          <a:cs typeface="Times New Roman" panose="02020603050405020304" charset="0"/>
                        </a:rPr>
                        <a:t>LODSQ</a:t>
                      </a:r>
                      <a:endParaRPr lang="zh-CN" altLang="en-US" sz="2000">
                        <a:latin typeface="Times New Roman" panose="02020603050405020304" charset="0"/>
                        <a:cs typeface="Times New Roman" panose="02020603050405020304" charset="0"/>
                      </a:endParaRPr>
                    </a:p>
                  </a:txBody>
                  <a:tcPr anchor="ctr"/>
                </a:tc>
              </a:tr>
              <a:tr h="423545">
                <a:tc>
                  <a:txBody>
                    <a:bodyPr/>
                    <a:lstStyle/>
                    <a:p>
                      <a:pPr algn="ctr">
                        <a:buNone/>
                      </a:pPr>
                      <a:r>
                        <a:rPr lang="zh-CN" altLang="en-US" sz="2000">
                          <a:latin typeface="Times New Roman" panose="02020603050405020304" charset="0"/>
                          <a:cs typeface="Times New Roman" panose="02020603050405020304" charset="0"/>
                        </a:rPr>
                        <a:t>STOSB</a:t>
                      </a:r>
                      <a:endParaRPr lang="zh-CN" altLang="en-US" sz="2000">
                        <a:latin typeface="Times New Roman" panose="02020603050405020304" charset="0"/>
                        <a:cs typeface="Times New Roman" panose="02020603050405020304" charset="0"/>
                      </a:endParaRPr>
                    </a:p>
                  </a:txBody>
                  <a:tcPr anchor="ctr"/>
                </a:tc>
                <a:tc>
                  <a:txBody>
                    <a:bodyPr/>
                    <a:lstStyle/>
                    <a:p>
                      <a:pPr algn="ctr">
                        <a:buNone/>
                      </a:pPr>
                      <a:r>
                        <a:rPr lang="zh-CN" altLang="en-US" sz="2000">
                          <a:latin typeface="Times New Roman" panose="02020603050405020304" charset="0"/>
                          <a:cs typeface="Times New Roman" panose="02020603050405020304" charset="0"/>
                        </a:rPr>
                        <a:t>STOSW</a:t>
                      </a:r>
                      <a:endParaRPr lang="zh-CN" altLang="en-US" sz="2000">
                        <a:latin typeface="Times New Roman" panose="02020603050405020304" charset="0"/>
                        <a:cs typeface="Times New Roman" panose="02020603050405020304" charset="0"/>
                      </a:endParaRPr>
                    </a:p>
                  </a:txBody>
                  <a:tcPr anchor="ctr"/>
                </a:tc>
                <a:tc>
                  <a:txBody>
                    <a:bodyPr/>
                    <a:lstStyle/>
                    <a:p>
                      <a:pPr algn="ctr">
                        <a:buNone/>
                      </a:pPr>
                      <a:r>
                        <a:rPr lang="zh-CN" altLang="en-US" sz="2000">
                          <a:latin typeface="Times New Roman" panose="02020603050405020304" charset="0"/>
                          <a:cs typeface="Times New Roman" panose="02020603050405020304" charset="0"/>
                        </a:rPr>
                        <a:t>STOSD</a:t>
                      </a:r>
                      <a:endParaRPr lang="zh-CN" altLang="en-US" sz="2000">
                        <a:latin typeface="Times New Roman" panose="02020603050405020304" charset="0"/>
                        <a:cs typeface="Times New Roman" panose="02020603050405020304" charset="0"/>
                      </a:endParaRPr>
                    </a:p>
                  </a:txBody>
                  <a:tcPr anchor="ctr"/>
                </a:tc>
                <a:tc>
                  <a:txBody>
                    <a:bodyPr/>
                    <a:lstStyle/>
                    <a:p>
                      <a:pPr algn="ctr">
                        <a:buNone/>
                      </a:pPr>
                      <a:r>
                        <a:rPr lang="zh-CN" altLang="en-US" sz="2000">
                          <a:latin typeface="Times New Roman" panose="02020603050405020304" charset="0"/>
                          <a:cs typeface="Times New Roman" panose="02020603050405020304" charset="0"/>
                        </a:rPr>
                        <a:t>STOSQ</a:t>
                      </a:r>
                      <a:endParaRPr lang="zh-CN" altLang="en-US" sz="2000">
                        <a:latin typeface="Times New Roman" panose="02020603050405020304" charset="0"/>
                        <a:cs typeface="Times New Roman" panose="02020603050405020304" charset="0"/>
                      </a:endParaRPr>
                    </a:p>
                  </a:txBody>
                  <a:tcPr anchor="ctr"/>
                </a:tc>
              </a:tr>
              <a:tr h="422910">
                <a:tc>
                  <a:txBody>
                    <a:bodyPr/>
                    <a:lstStyle/>
                    <a:p>
                      <a:pPr algn="ctr">
                        <a:buNone/>
                      </a:pPr>
                      <a:r>
                        <a:rPr lang="zh-CN" altLang="en-US" sz="2000">
                          <a:latin typeface="Times New Roman" panose="02020603050405020304" charset="0"/>
                          <a:cs typeface="Times New Roman" panose="02020603050405020304" charset="0"/>
                        </a:rPr>
                        <a:t>CMPSB</a:t>
                      </a:r>
                      <a:endParaRPr lang="zh-CN" altLang="en-US" sz="2000">
                        <a:latin typeface="Times New Roman" panose="02020603050405020304" charset="0"/>
                        <a:cs typeface="Times New Roman" panose="02020603050405020304" charset="0"/>
                      </a:endParaRPr>
                    </a:p>
                  </a:txBody>
                  <a:tcPr anchor="ctr"/>
                </a:tc>
                <a:tc>
                  <a:txBody>
                    <a:bodyPr/>
                    <a:lstStyle/>
                    <a:p>
                      <a:pPr algn="ctr">
                        <a:buNone/>
                      </a:pPr>
                      <a:r>
                        <a:rPr lang="zh-CN" altLang="en-US" sz="2000">
                          <a:latin typeface="Times New Roman" panose="02020603050405020304" charset="0"/>
                          <a:cs typeface="Times New Roman" panose="02020603050405020304" charset="0"/>
                        </a:rPr>
                        <a:t>CMPSW</a:t>
                      </a:r>
                      <a:endParaRPr lang="zh-CN" altLang="en-US" sz="2000">
                        <a:latin typeface="Times New Roman" panose="02020603050405020304" charset="0"/>
                        <a:cs typeface="Times New Roman" panose="02020603050405020304" charset="0"/>
                      </a:endParaRPr>
                    </a:p>
                  </a:txBody>
                  <a:tcPr anchor="ctr"/>
                </a:tc>
                <a:tc>
                  <a:txBody>
                    <a:bodyPr/>
                    <a:lstStyle/>
                    <a:p>
                      <a:pPr algn="ctr">
                        <a:buNone/>
                      </a:pPr>
                      <a:r>
                        <a:rPr lang="zh-CN" altLang="en-US" sz="2000">
                          <a:latin typeface="Times New Roman" panose="02020603050405020304" charset="0"/>
                          <a:cs typeface="Times New Roman" panose="02020603050405020304" charset="0"/>
                        </a:rPr>
                        <a:t>CMPSD</a:t>
                      </a:r>
                      <a:endParaRPr lang="zh-CN" altLang="en-US" sz="2000">
                        <a:latin typeface="Times New Roman" panose="02020603050405020304" charset="0"/>
                        <a:cs typeface="Times New Roman" panose="02020603050405020304" charset="0"/>
                      </a:endParaRPr>
                    </a:p>
                  </a:txBody>
                  <a:tcPr anchor="ctr"/>
                </a:tc>
                <a:tc>
                  <a:txBody>
                    <a:bodyPr/>
                    <a:lstStyle/>
                    <a:p>
                      <a:pPr algn="ctr">
                        <a:buNone/>
                      </a:pPr>
                      <a:r>
                        <a:rPr lang="zh-CN" altLang="en-US" sz="2000">
                          <a:latin typeface="Times New Roman" panose="02020603050405020304" charset="0"/>
                          <a:cs typeface="Times New Roman" panose="02020603050405020304" charset="0"/>
                        </a:rPr>
                        <a:t>CMPSQ</a:t>
                      </a:r>
                      <a:endParaRPr lang="zh-CN" altLang="en-US" sz="2000">
                        <a:latin typeface="Times New Roman" panose="02020603050405020304" charset="0"/>
                        <a:cs typeface="Times New Roman" panose="02020603050405020304" charset="0"/>
                      </a:endParaRPr>
                    </a:p>
                  </a:txBody>
                  <a:tcPr anchor="ctr"/>
                </a:tc>
              </a:tr>
              <a:tr h="423545">
                <a:tc>
                  <a:txBody>
                    <a:bodyPr/>
                    <a:lstStyle/>
                    <a:p>
                      <a:pPr algn="ctr">
                        <a:buNone/>
                      </a:pPr>
                      <a:r>
                        <a:rPr lang="zh-CN" altLang="en-US" sz="2000">
                          <a:latin typeface="Times New Roman" panose="02020603050405020304" charset="0"/>
                          <a:cs typeface="Times New Roman" panose="02020603050405020304" charset="0"/>
                        </a:rPr>
                        <a:t>SCASB</a:t>
                      </a:r>
                      <a:endParaRPr lang="zh-CN" altLang="en-US" sz="2000">
                        <a:latin typeface="Times New Roman" panose="02020603050405020304" charset="0"/>
                        <a:cs typeface="Times New Roman" panose="02020603050405020304" charset="0"/>
                      </a:endParaRPr>
                    </a:p>
                  </a:txBody>
                  <a:tcPr anchor="ctr"/>
                </a:tc>
                <a:tc>
                  <a:txBody>
                    <a:bodyPr/>
                    <a:lstStyle/>
                    <a:p>
                      <a:pPr algn="ctr">
                        <a:buNone/>
                      </a:pPr>
                      <a:r>
                        <a:rPr lang="zh-CN" altLang="en-US" sz="2000">
                          <a:latin typeface="Times New Roman" panose="02020603050405020304" charset="0"/>
                          <a:cs typeface="Times New Roman" panose="02020603050405020304" charset="0"/>
                        </a:rPr>
                        <a:t>SCASW</a:t>
                      </a:r>
                      <a:endParaRPr lang="zh-CN" altLang="en-US" sz="2000">
                        <a:latin typeface="Times New Roman" panose="02020603050405020304" charset="0"/>
                        <a:cs typeface="Times New Roman" panose="02020603050405020304" charset="0"/>
                      </a:endParaRPr>
                    </a:p>
                  </a:txBody>
                  <a:tcPr anchor="ctr"/>
                </a:tc>
                <a:tc>
                  <a:txBody>
                    <a:bodyPr/>
                    <a:lstStyle/>
                    <a:p>
                      <a:pPr algn="ctr">
                        <a:buNone/>
                      </a:pPr>
                      <a:r>
                        <a:rPr lang="zh-CN" altLang="en-US" sz="2000">
                          <a:latin typeface="Times New Roman" panose="02020603050405020304" charset="0"/>
                          <a:cs typeface="Times New Roman" panose="02020603050405020304" charset="0"/>
                        </a:rPr>
                        <a:t>SCASD</a:t>
                      </a:r>
                      <a:endParaRPr lang="zh-CN" altLang="en-US" sz="2000">
                        <a:latin typeface="Times New Roman" panose="02020603050405020304" charset="0"/>
                        <a:cs typeface="Times New Roman" panose="02020603050405020304" charset="0"/>
                      </a:endParaRPr>
                    </a:p>
                  </a:txBody>
                  <a:tcPr anchor="ctr"/>
                </a:tc>
                <a:tc>
                  <a:txBody>
                    <a:bodyPr/>
                    <a:lstStyle/>
                    <a:p>
                      <a:pPr algn="ctr">
                        <a:buNone/>
                      </a:pPr>
                      <a:r>
                        <a:rPr lang="zh-CN" altLang="en-US" sz="2000">
                          <a:latin typeface="Times New Roman" panose="02020603050405020304" charset="0"/>
                          <a:cs typeface="Times New Roman" panose="02020603050405020304" charset="0"/>
                        </a:rPr>
                        <a:t>SCASQ</a:t>
                      </a:r>
                      <a:endParaRPr lang="zh-CN" altLang="en-US" sz="2000">
                        <a:latin typeface="Times New Roman" panose="02020603050405020304" charset="0"/>
                        <a:cs typeface="Times New Roman" panose="02020603050405020304" charset="0"/>
                      </a:endParaRPr>
                    </a:p>
                  </a:txBody>
                  <a:tcPr anchor="ct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p:nvPr/>
        </p:nvPicPr>
        <p:blipFill>
          <a:blip r:embed="rId1"/>
          <a:stretch>
            <a:fillRect/>
          </a:stretch>
        </p:blipFill>
        <p:spPr>
          <a:xfrm>
            <a:off x="0" y="0"/>
            <a:ext cx="12192635" cy="6858000"/>
          </a:xfrm>
          <a:prstGeom prst="rect">
            <a:avLst/>
          </a:prstGeom>
          <a:noFill/>
          <a:ln w="9525">
            <a:noFill/>
          </a:ln>
        </p:spPr>
      </p:pic>
      <p:sp>
        <p:nvSpPr>
          <p:cNvPr id="15" name="矩形 14"/>
          <p:cNvSpPr/>
          <p:nvPr/>
        </p:nvSpPr>
        <p:spPr>
          <a:xfrm>
            <a:off x="0" y="-2"/>
            <a:ext cx="12191998" cy="6858002"/>
          </a:xfrm>
          <a:prstGeom prst="rect">
            <a:avLst/>
          </a:prstGeom>
          <a:solidFill>
            <a:schemeClr val="bg1">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Microsoft YaHei" panose="020B0503020204020204" pitchFamily="34" charset="-122"/>
              <a:cs typeface="+mn-cs"/>
            </a:endParaRPr>
          </a:p>
        </p:txBody>
      </p:sp>
      <p:sp>
        <p:nvSpPr>
          <p:cNvPr id="16" name="文本框 15"/>
          <p:cNvSpPr txBox="1"/>
          <p:nvPr/>
        </p:nvSpPr>
        <p:spPr>
          <a:xfrm>
            <a:off x="5301298" y="2934653"/>
            <a:ext cx="5443855" cy="988695"/>
          </a:xfrm>
          <a:prstGeom prst="rect">
            <a:avLst/>
          </a:prstGeom>
          <a:noFill/>
        </p:spPr>
        <p:txBody>
          <a:bodyPr wrap="square" rtlCol="0">
            <a:spAutoFit/>
          </a:bodyPr>
          <a:lstStyle/>
          <a:p>
            <a:pPr marL="0" marR="0" lvl="0" indent="0" algn="ctr" defTabSz="914400" rtl="0" eaLnBrk="1" fontAlgn="auto" latinLnBrk="0" hangingPunct="1">
              <a:lnSpc>
                <a:spcPts val="7000"/>
              </a:lnSpc>
              <a:spcBef>
                <a:spcPts val="600"/>
              </a:spcBef>
              <a:spcAft>
                <a:spcPts val="0"/>
              </a:spcAft>
              <a:buClrTx/>
              <a:buSzTx/>
              <a:buFontTx/>
              <a:buNone/>
              <a:defRPr/>
            </a:pPr>
            <a:r>
              <a:rPr kumimoji="0" sz="5500" b="0" i="0" u="none" strike="noStrike" kern="1200" cap="none" spc="0" normalizeH="0" baseline="0" noProof="0" dirty="0">
                <a:ln>
                  <a:noFill/>
                </a:ln>
                <a:solidFill>
                  <a:srgbClr val="BF191A"/>
                </a:solidFill>
                <a:effectLst/>
                <a:uLnTx/>
                <a:uFillTx/>
                <a:latin typeface="Arial Black" panose="020B0A04020102020204" charset="0"/>
                <a:ea typeface="微软雅黑 Light" panose="020B0502040204020203" charset="-122"/>
                <a:cs typeface="Arial Black" panose="020B0A04020102020204" charset="0"/>
                <a:sym typeface="+mn-lt"/>
              </a:rPr>
              <a:t>Conditions</a:t>
            </a:r>
            <a:endParaRPr kumimoji="0" sz="5500" b="0" i="0" u="none" strike="noStrike" kern="1200" cap="none" spc="0" normalizeH="0" baseline="0" noProof="0" dirty="0">
              <a:ln>
                <a:noFill/>
              </a:ln>
              <a:solidFill>
                <a:srgbClr val="BF191A"/>
              </a:solidFill>
              <a:effectLst/>
              <a:uLnTx/>
              <a:uFillTx/>
              <a:latin typeface="Arial Black" panose="020B0A04020102020204" charset="0"/>
              <a:ea typeface="微软雅黑 Light" panose="020B0502040204020203" charset="-122"/>
              <a:cs typeface="Arial Black" panose="020B0A04020102020204" charset="0"/>
              <a:sym typeface="+mn-lt"/>
            </a:endParaRPr>
          </a:p>
        </p:txBody>
      </p:sp>
      <p:sp>
        <p:nvSpPr>
          <p:cNvPr id="17" name="日期占位符 2"/>
          <p:cNvSpPr>
            <a:spLocks noGrp="1"/>
          </p:cNvSpPr>
          <p:nvPr>
            <p:custDataLst>
              <p:tags r:id="rId2"/>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fld id="{74E7442A-BA00-4274-AC47-95D95C23D1C8}" type="datetimeFigureOut">
              <a:rPr kumimoji="0" lang="zh-CN" altLang="en-US" sz="1800" b="0" i="0" u="none" strike="noStrike" kern="1200" cap="none" spc="0" normalizeH="0" baseline="0" noProof="0" smtClean="0">
                <a:ln>
                  <a:noFill/>
                </a:ln>
                <a:solidFill>
                  <a:prstClr val="black"/>
                </a:solidFill>
                <a:effectLst/>
                <a:uLnTx/>
                <a:uFillTx/>
                <a:latin typeface="Segoe UI" panose="020B0502040204020203"/>
                <a:ea typeface="微软雅黑 Light" panose="020B0502040204020203" charset="-122"/>
                <a:cs typeface="+mn-cs"/>
              </a:rPr>
            </a:fld>
            <a:endParaRPr kumimoji="0" lang="zh-CN" altLang="en-US" sz="1800" b="0" i="0" u="none" strike="noStrike" kern="1200" cap="none" spc="0" normalizeH="0" baseline="0" noProof="0">
              <a:ln>
                <a:noFill/>
              </a:ln>
              <a:solidFill>
                <a:prstClr val="black"/>
              </a:solidFill>
              <a:effectLst/>
              <a:uLnTx/>
              <a:uFillTx/>
              <a:latin typeface="Segoe UI" panose="020B0502040204020203"/>
              <a:ea typeface="微软雅黑 Light" panose="020B0502040204020203" charset="-122"/>
              <a:cs typeface="+mn-cs"/>
            </a:endParaRPr>
          </a:p>
        </p:txBody>
      </p:sp>
      <p:sp>
        <p:nvSpPr>
          <p:cNvPr id="18" name="矩形 17"/>
          <p:cNvSpPr/>
          <p:nvPr>
            <p:custDataLst>
              <p:tags r:id="rId3"/>
            </p:custDataLst>
          </p:nvPr>
        </p:nvSpPr>
        <p:spPr>
          <a:xfrm>
            <a:off x="707653" y="-2"/>
            <a:ext cx="3391877" cy="6858002"/>
          </a:xfrm>
          <a:prstGeom prst="rect">
            <a:avLst/>
          </a:prstGeom>
          <a:solidFill>
            <a:srgbClr val="E13747">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9" name="文本占位符 31"/>
          <p:cNvSpPr>
            <a:spLocks noGrp="1"/>
          </p:cNvSpPr>
          <p:nvPr>
            <p:custDataLst>
              <p:tags r:id="rId4"/>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01</a:t>
            </a:r>
            <a:endParaRPr kumimoji="0" lang="zh-CN" altLang="en-US"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sp>
        <p:nvSpPr>
          <p:cNvPr id="20" name="文本占位符 31"/>
          <p:cNvSpPr>
            <a:spLocks noGrp="1"/>
          </p:cNvSpPr>
          <p:nvPr>
            <p:custDataLst>
              <p:tags r:id="rId5"/>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Part One</a:t>
            </a:r>
            <a:endPar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grpSp>
        <p:nvGrpSpPr>
          <p:cNvPr id="21" name="组合 20"/>
          <p:cNvGrpSpPr/>
          <p:nvPr/>
        </p:nvGrpSpPr>
        <p:grpSpPr>
          <a:xfrm>
            <a:off x="1952199" y="2121506"/>
            <a:ext cx="658709" cy="199812"/>
            <a:chOff x="4510429" y="6007426"/>
            <a:chExt cx="658709" cy="199812"/>
          </a:xfrm>
        </p:grpSpPr>
        <p:sp>
          <p:nvSpPr>
            <p:cNvPr id="22" name="L 形 21"/>
            <p:cNvSpPr/>
            <p:nvPr userDrawn="1">
              <p:custDataLst>
                <p:tags r:id="rId6"/>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3" name="L 形 22"/>
            <p:cNvSpPr/>
            <p:nvPr userDrawn="1">
              <p:custDataLst>
                <p:tags r:id="rId7"/>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4" name="L 形 23"/>
            <p:cNvSpPr/>
            <p:nvPr userDrawn="1">
              <p:custDataLst>
                <p:tags r:id="rId8"/>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5" name="直角三角形 24"/>
            <p:cNvSpPr/>
            <p:nvPr userDrawn="1">
              <p:custDataLst>
                <p:tags r:id="rId9"/>
              </p:custDataLst>
            </p:nvPr>
          </p:nvSpPr>
          <p:spPr>
            <a:xfrm rot="13500000">
              <a:off x="4510429" y="6007426"/>
              <a:ext cx="199812" cy="199812"/>
            </a:xfrm>
            <a:prstGeom prst="rtTriangle">
              <a:avLst/>
            </a:prstGeom>
            <a:solidFill>
              <a:srgbClr val="D1202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grpSp>
      <p:sp>
        <p:nvSpPr>
          <p:cNvPr id="26" name="矩形 25"/>
          <p:cNvSpPr/>
          <p:nvPr>
            <p:custDataLst>
              <p:tags r:id="rId10"/>
            </p:custDataLst>
          </p:nvPr>
        </p:nvSpPr>
        <p:spPr>
          <a:xfrm>
            <a:off x="545426"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7" name="矩形 26"/>
          <p:cNvSpPr/>
          <p:nvPr>
            <p:custDataLst>
              <p:tags r:id="rId11"/>
            </p:custDataLst>
          </p:nvPr>
        </p:nvSpPr>
        <p:spPr>
          <a:xfrm flipV="1">
            <a:off x="4158103"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Repetition Prefixes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3" name="Text Box 8" descr="7b0a202020202262756c6c6574223a20227b5c2263617465676f727949645c223a31303030362c5c2274656d706c61746549645c223a32303233313234337d220a7d0a"/>
          <p:cNvSpPr txBox="1">
            <a:spLocks noChangeArrowheads="1"/>
          </p:cNvSpPr>
          <p:nvPr/>
        </p:nvSpPr>
        <p:spPr bwMode="auto">
          <a:xfrm>
            <a:off x="161290" y="1093470"/>
            <a:ext cx="11080750" cy="542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33400" algn="l" defTabSz="914400" rtl="0" eaLnBrk="0" fontAlgn="base" latinLnBrk="0" hangingPunct="0">
              <a:lnSpc>
                <a:spcPct val="110000"/>
              </a:lnSpc>
              <a:spcBef>
                <a:spcPts val="0"/>
              </a:spcBef>
              <a:spcAft>
                <a:spcPts val="1500"/>
              </a:spcAft>
              <a:buClrTx/>
              <a:buSzPct val="200000"/>
              <a:buFontTx/>
              <a:buBlip>
                <a:blip r:embed="rId1"/>
              </a:buBlip>
              <a:defRPr/>
              <a:extLst>
                <a:ext uri="{35155182-B16C-46BC-9424-99874614C6A1}">
                  <wpsdc:indentchars xmlns:wpsdc="http://www.wps.cn/officeDocument/2017/drawingmlCustomData" val="-150" checksum="656641676"/>
                  <wpsdc:marlchars xmlns:wpsdc="http://www.wps.cn/officeDocument/2017/drawingmlCustomData" val="250" checksum="1039213347"/>
                </a:ext>
              </a:extLst>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The REP prefix, when set before a string instruction, for example - REP MOVSB, causes repetition of the instruction based on a counter placed at the RCX register. REP executes the instruction, decreases RCX by 1, and checks whether RCX is zero. It repeats the instruction processing until RCX is zero.</a:t>
            </a: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571500" marR="0" lvl="0" indent="-533400" algn="l" defTabSz="914400" rtl="0" eaLnBrk="0" fontAlgn="base" latinLnBrk="0" hangingPunct="0">
              <a:lnSpc>
                <a:spcPct val="110000"/>
              </a:lnSpc>
              <a:spcBef>
                <a:spcPts val="0"/>
              </a:spcBef>
              <a:spcAft>
                <a:spcPts val="1500"/>
              </a:spcAft>
              <a:buClrTx/>
              <a:buSzPct val="200000"/>
              <a:buFontTx/>
              <a:buBlip>
                <a:blip r:embed="rId1"/>
              </a:buBlip>
              <a:defRPr/>
              <a:extLst>
                <a:ext uri="{35155182-B16C-46BC-9424-99874614C6A1}">
                  <wpsdc:indentchars xmlns:wpsdc="http://www.wps.cn/officeDocument/2017/drawingmlCustomData" val="-150" checksum="656641676"/>
                  <wpsdc:marlchars xmlns:wpsdc="http://www.wps.cn/officeDocument/2017/drawingmlCustomData" val="250" checksum="1039213347"/>
                </a:ext>
              </a:extLst>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The Direction Flag (DF) determines the direction of the operation.</a:t>
            </a: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371600" marR="0" lvl="0" indent="-476250" algn="l" defTabSz="914400" rtl="0" eaLnBrk="0" fontAlgn="base" latinLnBrk="0" hangingPunct="0">
              <a:lnSpc>
                <a:spcPct val="8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3228161236"/>
                  <wpsdc:marlchars xmlns:wpsdc="http://www.wps.cn/officeDocument/2017/drawingmlCustomData" val="600" checksum="3581418924"/>
                </a:ext>
              </a:extLst>
            </a:pPr>
            <a:r>
              <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Use CLD (Clear Direction Flag, DF = 0) to make the operation left to right.</a:t>
            </a:r>
            <a:endPar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371600" marR="0" lvl="0" indent="-476250" algn="l" defTabSz="914400" rtl="0" eaLnBrk="0" fontAlgn="base" latinLnBrk="0" hangingPunct="0">
              <a:lnSpc>
                <a:spcPct val="80000"/>
              </a:lnSpc>
              <a:spcBef>
                <a:spcPts val="0"/>
              </a:spcBef>
              <a:spcAft>
                <a:spcPts val="1500"/>
              </a:spcAft>
              <a:buClrTx/>
              <a:buSzPct val="100000"/>
              <a:buFont typeface="Arial" panose="020B0604020202020204" pitchFamily="34" charset="0"/>
              <a:buChar char="•"/>
              <a:defRPr/>
              <a:extLst>
                <a:ext uri="{35155182-B16C-46BC-9424-99874614C6A1}">
                  <wpsdc:indentchars xmlns:wpsdc="http://www.wps.cn/officeDocument/2017/drawingmlCustomData" val="-150" checksum="3228161236"/>
                  <wpsdc:marlchars xmlns:wpsdc="http://www.wps.cn/officeDocument/2017/drawingmlCustomData" val="600" checksum="3581418924"/>
                </a:ext>
              </a:extLst>
            </a:pPr>
            <a:r>
              <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Use STD (Set Direction Flag, DF = 1) to make the operation right to left.</a:t>
            </a:r>
            <a:endPar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REP Prefix Variants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4"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61290" y="1049020"/>
            <a:ext cx="10759440" cy="477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609600" algn="l" defTabSz="914400" rtl="0" eaLnBrk="0" fontAlgn="base" latinLnBrk="0" hangingPunct="0">
              <a:lnSpc>
                <a:spcPct val="90000"/>
              </a:lnSpc>
              <a:spcBef>
                <a:spcPts val="0"/>
              </a:spcBef>
              <a:spcAft>
                <a:spcPts val="1500"/>
              </a:spcAft>
              <a:buClrTx/>
              <a:buSzPct val="200000"/>
              <a:buFontTx/>
              <a:buBlip>
                <a:blip r:embed="rId2"/>
              </a:buBlip>
              <a:defRPr/>
              <a:extLst>
                <a:ext uri="{35155182-B16C-46BC-9424-99874614C6A1}">
                  <wpsdc:indentchars xmlns:wpsdc="http://www.wps.cn/officeDocument/2017/drawingmlCustomData" val="-150" checksum="3117762872"/>
                  <wpsdc:marlchars xmlns:wpsdc="http://www.wps.cn/officeDocument/2017/drawingmlCustomData" val="250" checksum="1039213347"/>
                </a:ext>
              </a:extLst>
            </a:pP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The REP prefix also has the following variations:</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95300" algn="l" defTabSz="914400" rtl="0" eaLnBrk="0" fontAlgn="base" latinLnBrk="0" hangingPunct="0">
              <a:lnSpc>
                <a:spcPct val="110000"/>
              </a:lnSpc>
              <a:spcBef>
                <a:spcPts val="0"/>
              </a:spcBef>
              <a:spcAft>
                <a:spcPts val="1000"/>
              </a:spcAft>
              <a:buClrTx/>
              <a:buSzPct val="100000"/>
              <a:buFont typeface="Arial" panose="020B0604020202020204" pitchFamily="34" charset="0"/>
              <a:buChar char="•"/>
              <a:defRPr/>
              <a:extLst>
                <a:ext uri="{35155182-B16C-46BC-9424-99874614C6A1}">
                  <wpsdc:indentchars xmlns:wpsdc="http://www.wps.cn/officeDocument/2017/drawingmlCustomData" val="-150" checksum="390499218"/>
                </a:ext>
              </a:extLst>
            </a:pPr>
            <a:r>
              <a:rPr kumimoji="0" lang="en-US" altLang="zh-CN" sz="2600" b="1"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rPr>
              <a:t>REP:</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rPr>
              <a:t> It is the unconditional repeat. It repeats the operation until CX is zero.</a:t>
            </a:r>
            <a:endParaRPr kumimoji="0" lang="en-US" altLang="zh-CN" sz="26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1259840" marR="0" lvl="0" indent="-495300" algn="l" defTabSz="914400" rtl="0" eaLnBrk="0" fontAlgn="base" latinLnBrk="0" hangingPunct="0">
              <a:lnSpc>
                <a:spcPct val="110000"/>
              </a:lnSpc>
              <a:spcBef>
                <a:spcPts val="0"/>
              </a:spcBef>
              <a:spcAft>
                <a:spcPts val="1000"/>
              </a:spcAft>
              <a:buClrTx/>
              <a:buSzPct val="100000"/>
              <a:buFont typeface="Arial" panose="020B0604020202020204" pitchFamily="34" charset="0"/>
              <a:buChar char="•"/>
              <a:defRPr/>
              <a:extLst>
                <a:ext uri="{35155182-B16C-46BC-9424-99874614C6A1}">
                  <wpsdc:indentchars xmlns:wpsdc="http://www.wps.cn/officeDocument/2017/drawingmlCustomData" val="-150" checksum="390499218"/>
                </a:ext>
              </a:extLst>
            </a:pPr>
            <a:r>
              <a:rPr kumimoji="0" lang="en-US" altLang="zh-CN" sz="2600" b="1"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rPr>
              <a:t>REPE or REPZ:</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rPr>
              <a:t> It is conditional repeat. It repeats the operation while the zero flag indicates equal/zero. It stops when the ZF indicates not equal/zero or when CX is zero.</a:t>
            </a:r>
            <a:endParaRPr kumimoji="0" lang="en-US" altLang="zh-CN" sz="26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1259840" marR="0" lvl="0" indent="-495300" algn="l" defTabSz="914400" rtl="0" eaLnBrk="0" fontAlgn="base" latinLnBrk="0" hangingPunct="0">
              <a:lnSpc>
                <a:spcPct val="110000"/>
              </a:lnSpc>
              <a:spcBef>
                <a:spcPts val="0"/>
              </a:spcBef>
              <a:spcAft>
                <a:spcPts val="1000"/>
              </a:spcAft>
              <a:buClrTx/>
              <a:buSzPct val="100000"/>
              <a:buFont typeface="Arial" panose="020B0604020202020204" pitchFamily="34" charset="0"/>
              <a:buChar char="•"/>
              <a:defRPr/>
              <a:extLst>
                <a:ext uri="{35155182-B16C-46BC-9424-99874614C6A1}">
                  <wpsdc:indentchars xmlns:wpsdc="http://www.wps.cn/officeDocument/2017/drawingmlCustomData" val="-150" checksum="390499218"/>
                </a:ext>
              </a:extLst>
            </a:pPr>
            <a:r>
              <a:rPr kumimoji="0" lang="en-US" altLang="zh-CN" sz="2600" b="1"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rPr>
              <a:t>REPNE or REPNZ:</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rPr>
              <a:t> It is also conditional repeat. It repeats the operation while the zero flag indicates not equal/zero. It stops when the ZF indicates equal/zero or when CX is decremented to zero.</a:t>
            </a:r>
            <a:endParaRPr kumimoji="0" lang="en-US" altLang="zh-CN" sz="2600" b="0" i="0" u="none" strike="noStrike" kern="1200" cap="none" spc="0" normalizeH="0" baseline="0" noProof="0" dirty="0">
              <a:ln>
                <a:noFill/>
              </a:ln>
              <a:solidFill>
                <a:prstClr val="black"/>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783590" marR="0" lvl="0" indent="0" algn="l" defTabSz="914400" rtl="0" eaLnBrk="0" fontAlgn="base" latinLnBrk="0" hangingPunct="0">
              <a:lnSpc>
                <a:spcPct val="100000"/>
              </a:lnSpc>
              <a:spcBef>
                <a:spcPts val="0"/>
              </a:spcBef>
              <a:spcAft>
                <a:spcPts val="500"/>
              </a:spcAft>
              <a:buClrTx/>
              <a:buSzPct val="100000"/>
              <a:buFont typeface="Arial" panose="020B0604020202020204" pitchFamily="34" charset="0"/>
              <a:buNone/>
              <a:defRPr/>
            </a:pPr>
            <a:endParaRPr kumimoji="0" lang="en-US"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783590" marR="0" lvl="0" indent="0" algn="l" defTabSz="914400" rtl="0" eaLnBrk="0" fontAlgn="base" latinLnBrk="0" hangingPunct="0">
              <a:lnSpc>
                <a:spcPct val="80000"/>
              </a:lnSpc>
              <a:spcBef>
                <a:spcPts val="0"/>
              </a:spcBef>
              <a:spcAft>
                <a:spcPts val="500"/>
              </a:spcAft>
              <a:buClrTx/>
              <a:buSzPct val="100000"/>
              <a:buFont typeface="Arial" panose="020B0604020202020204" pitchFamily="34" charset="0"/>
              <a:buNone/>
              <a:defRPr/>
            </a:pPr>
            <a:endParaRPr kumimoji="0" lang="en-US"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Arrays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4"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61290" y="1049020"/>
            <a:ext cx="11329670" cy="504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476250" algn="l" defTabSz="914400" rtl="0" eaLnBrk="0" fontAlgn="base" latinLnBrk="0" hangingPunct="0">
              <a:lnSpc>
                <a:spcPct val="80000"/>
              </a:lnSpc>
              <a:spcBef>
                <a:spcPts val="0"/>
              </a:spcBef>
              <a:spcAft>
                <a:spcPts val="500"/>
              </a:spcAft>
              <a:buClrTx/>
              <a:buSzPct val="200000"/>
              <a:buFontTx/>
              <a:buBlip>
                <a:blip r:embed="rId2"/>
              </a:buBlip>
              <a:defRPr/>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We have already discussed that the data definition directives to the assembler are used for allocating storage for variables. The variable could also be initialized with some specific value. The initialized value could be specified in hexadecimal, decimal or binary form.</a:t>
            </a:r>
            <a:endPar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571500" marR="0" lvl="0" indent="-476250" algn="l" defTabSz="914400" rtl="0" eaLnBrk="0" fontAlgn="base" latinLnBrk="0" hangingPunct="0">
              <a:lnSpc>
                <a:spcPct val="80000"/>
              </a:lnSpc>
              <a:spcBef>
                <a:spcPts val="0"/>
              </a:spcBef>
              <a:spcAft>
                <a:spcPts val="500"/>
              </a:spcAft>
              <a:buClrTx/>
              <a:buSzPct val="200000"/>
              <a:buFontTx/>
              <a:buBlip>
                <a:blip r:embed="rId2"/>
              </a:buBlip>
              <a:defRPr/>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For example, we can define a word variable 'months' in either of the following way −</a:t>
            </a:r>
            <a:endPar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19100" algn="l" defTabSz="914400" rtl="0" eaLnBrk="0" fontAlgn="base" latinLnBrk="0" hangingPunct="0">
              <a:lnSpc>
                <a:spcPct val="8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a:ext>
              </a:extLst>
            </a:pPr>
            <a:r>
              <a:rPr kumimoji="0" lang="en-US" altLang="zh-CN" sz="2200" b="0"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rPr>
              <a:t>MONTHS	DW	12</a:t>
            </a:r>
            <a:endParaRPr kumimoji="0" lang="en-US" altLang="zh-CN" sz="2200" b="0"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1259840" marR="0" lvl="0" indent="-419100" algn="l" defTabSz="914400" rtl="0" eaLnBrk="0" fontAlgn="base" latinLnBrk="0" hangingPunct="0">
              <a:lnSpc>
                <a:spcPct val="8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a:ext>
              </a:extLst>
            </a:pPr>
            <a:r>
              <a:rPr kumimoji="0" lang="en-US" altLang="zh-CN" sz="2200" b="0"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rPr>
              <a:t>MONTHS	DW	0CH</a:t>
            </a:r>
            <a:endParaRPr kumimoji="0" lang="en-US" altLang="zh-CN" sz="2200" b="0"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endParaRPr>
          </a:p>
          <a:p>
            <a:pPr marL="1259840" marR="0" lvl="0" indent="-419100" algn="l" defTabSz="914400" rtl="0" eaLnBrk="0" fontAlgn="base" latinLnBrk="0" hangingPunct="0">
              <a:lnSpc>
                <a:spcPct val="8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a:ext>
              </a:extLst>
            </a:pPr>
            <a:r>
              <a:rPr kumimoji="0" lang="en-US" altLang="zh-CN" sz="2200" b="0"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rPr>
              <a:t>MONTHS	DW	0110B</a:t>
            </a:r>
            <a:endPar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571500" marR="0" lvl="0" indent="-476250" algn="l" defTabSz="914400" rtl="0" eaLnBrk="0" fontAlgn="base" latinLnBrk="0" hangingPunct="0">
              <a:lnSpc>
                <a:spcPct val="80000"/>
              </a:lnSpc>
              <a:spcBef>
                <a:spcPts val="0"/>
              </a:spcBef>
              <a:spcAft>
                <a:spcPts val="500"/>
              </a:spcAft>
              <a:buClrTx/>
              <a:buSzPct val="200000"/>
              <a:buFontTx/>
              <a:buBlip>
                <a:blip r:embed="rId2"/>
              </a:buBlip>
              <a:defRPr/>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The data definition directives can also be used for defining a one-dimensional array. Let us define a one-dimensional array of numbers.</a:t>
            </a:r>
            <a:endPar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259840" marR="0" lvl="0" indent="-419100" algn="l" defTabSz="914400" rtl="0" eaLnBrk="0" fontAlgn="base" latinLnBrk="0" hangingPunct="0">
              <a:lnSpc>
                <a:spcPct val="8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2680044976"/>
                </a:ext>
              </a:extLst>
            </a:pPr>
            <a:r>
              <a:rPr kumimoji="0" lang="en-US" altLang="zh-CN" sz="2200" b="0"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rPr>
              <a:t>NUMBERS	DW  34,  45,  56,  67,  75, 89</a:t>
            </a:r>
            <a:endParaRPr kumimoji="0" lang="en-US" altLang="zh-CN" sz="22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571500" marR="0" lvl="0" indent="-533400" algn="l" defTabSz="914400" rtl="0" eaLnBrk="0" fontAlgn="base" latinLnBrk="0" hangingPunct="0">
              <a:lnSpc>
                <a:spcPct val="70000"/>
              </a:lnSpc>
              <a:spcBef>
                <a:spcPts val="0"/>
              </a:spcBef>
              <a:spcAft>
                <a:spcPts val="500"/>
              </a:spcAft>
              <a:buClrTx/>
              <a:buSzPct val="200000"/>
              <a:buFontTx/>
              <a:buBlip>
                <a:blip r:embed="rId2"/>
              </a:buBlip>
              <a:defRPr/>
              <a:extLst>
                <a:ext uri="{35155182-B16C-46BC-9424-99874614C6A1}">
                  <wpsdc:marlchars xmlns:wpsdc="http://www.wps.cn/officeDocument/2017/drawingmlCustomData" val="250" checksum="1039213347"/>
                </a:ext>
              </a:extLst>
            </a:pPr>
            <a:r>
              <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The above definition declares an array of six words each initialized with the numbers 34, 45, 56, 67, 75, 89. This allocates 2x6 = 12 bytes of consecutive memory space. The symbolic address of the first number will be NUMBERS and that of the second number will be NUMBERS + 2 and so on.</a:t>
            </a:r>
            <a:endParaRPr kumimoji="0" lang="en-US" altLang="zh-CN" sz="25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783590" marR="0" lvl="0" indent="0" algn="l" defTabSz="914400" rtl="0" eaLnBrk="0" fontAlgn="base" latinLnBrk="0" hangingPunct="0">
              <a:lnSpc>
                <a:spcPct val="80000"/>
              </a:lnSpc>
              <a:spcBef>
                <a:spcPts val="0"/>
              </a:spcBef>
              <a:spcAft>
                <a:spcPts val="500"/>
              </a:spcAft>
              <a:buClrTx/>
              <a:buSzPct val="100000"/>
              <a:buFont typeface="Arial" panose="020B0604020202020204" pitchFamily="34" charset="0"/>
              <a:buNone/>
              <a:defRPr/>
            </a:pPr>
            <a:endParaRPr kumimoji="0" lang="en-US" altLang="zh-CN" sz="26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783590" marR="0" lvl="0" indent="0" algn="l" defTabSz="914400" rtl="0" eaLnBrk="0" fontAlgn="base" latinLnBrk="0" hangingPunct="0">
              <a:lnSpc>
                <a:spcPct val="80000"/>
              </a:lnSpc>
              <a:spcBef>
                <a:spcPts val="0"/>
              </a:spcBef>
              <a:spcAft>
                <a:spcPts val="500"/>
              </a:spcAft>
              <a:buClrTx/>
              <a:buSzPct val="100000"/>
              <a:buFont typeface="Arial" panose="020B0604020202020204" pitchFamily="34" charset="0"/>
              <a:buNone/>
              <a:defRPr/>
            </a:pPr>
            <a:endParaRPr kumimoji="0" lang="en-US" altLang="zh-CN" sz="26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Examples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4"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61290" y="1120140"/>
            <a:ext cx="5343525" cy="40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33400" algn="l" defTabSz="914400" rtl="0" eaLnBrk="0" fontAlgn="base" latinLnBrk="0" hangingPunct="0">
              <a:lnSpc>
                <a:spcPct val="130000"/>
              </a:lnSpc>
              <a:spcBef>
                <a:spcPts val="0"/>
              </a:spcBef>
              <a:spcAft>
                <a:spcPts val="0"/>
              </a:spcAft>
              <a:buClrTx/>
              <a:buSzPct val="200000"/>
              <a:buFontTx/>
              <a:buBlip>
                <a:blip r:embed="rId2"/>
              </a:buBlip>
              <a:defRPr/>
              <a:extLst>
                <a:ext uri="{35155182-B16C-46BC-9424-99874614C6A1}">
                  <wpsdc:indentchars xmlns:wpsdc="http://www.wps.cn/officeDocument/2017/drawingmlCustomData" val="-150" checksum="656641676"/>
                  <wpsdc:marlchars xmlns:wpsdc="http://www.wps.cn/officeDocument/2017/drawingmlCustomData" val="250" checksum="1039213347"/>
                </a:ext>
              </a:extLst>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The times directive can also be used for multiple initializations to the same value. Using times, the inventory array can be defined as:</a:t>
            </a: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endParaRPr>
          </a:p>
          <a:p>
            <a:pPr marL="1371600" marR="0" lvl="0" indent="-533400" algn="l" defTabSz="914400" rtl="0" eaLnBrk="0" fontAlgn="base" latinLnBrk="0" hangingPunct="0">
              <a:lnSpc>
                <a:spcPct val="130000"/>
              </a:lnSpc>
              <a:spcBef>
                <a:spcPts val="0"/>
              </a:spcBef>
              <a:spcAft>
                <a:spcPts val="0"/>
              </a:spcAft>
              <a:buClrTx/>
              <a:buSzPct val="100000"/>
              <a:buFont typeface="Arial" panose="020B0604020202020204" pitchFamily="34" charset="0"/>
              <a:buChar char="•"/>
              <a:defRPr/>
              <a:extLst>
                <a:ext uri="{35155182-B16C-46BC-9424-99874614C6A1}">
                  <wpsdc:indentchars xmlns:wpsdc="http://www.wps.cn/officeDocument/2017/drawingmlCustomData" val="-150" checksum="656641676"/>
                  <wpsdc:marlchars xmlns:wpsdc="http://www.wps.cn/officeDocument/2017/drawingmlCustomData" val="600" checksum="3581418924"/>
                </a:ext>
              </a:extLst>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rPr>
              <a:t>inventory times 8 dw 0</a:t>
            </a:r>
            <a:endParaRPr kumimoji="0" lang="en-US" altLang="zh-CN" sz="2800" b="1"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mn-ea"/>
            </a:endParaRPr>
          </a:p>
        </p:txBody>
      </p:sp>
      <p:pic>
        <p:nvPicPr>
          <p:cNvPr id="3" name="Content Placeholder 3"/>
          <p:cNvPicPr>
            <a:picLocks noChangeAspect="1"/>
          </p:cNvPicPr>
          <p:nvPr>
            <p:custDataLst>
              <p:tags r:id="rId3"/>
            </p:custDataLst>
          </p:nvPr>
        </p:nvPicPr>
        <p:blipFill>
          <a:blip r:embed="rId4"/>
          <a:srcRect r="18480"/>
          <a:stretch>
            <a:fillRect/>
          </a:stretch>
        </p:blipFill>
        <p:spPr>
          <a:xfrm>
            <a:off x="5297170" y="295275"/>
            <a:ext cx="6118860" cy="6127750"/>
          </a:xfrm>
          <a:prstGeom prst="rect">
            <a:avLst/>
          </a:prstGeom>
          <a:ln>
            <a:solidFill>
              <a:srgbClr val="D1202F"/>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srcRect t="4519" b="16150"/>
          <a:stretch>
            <a:fillRect/>
          </a:stretch>
        </p:blipFill>
        <p:spPr>
          <a:xfrm>
            <a:off x="0" y="-32385"/>
            <a:ext cx="12179935" cy="6889750"/>
          </a:xfrm>
          <a:prstGeom prst="rect">
            <a:avLst/>
          </a:prstGeom>
          <a:noFill/>
          <a:ln w="9525">
            <a:noFill/>
          </a:ln>
        </p:spPr>
      </p:pic>
      <p:sp>
        <p:nvSpPr>
          <p:cNvPr id="7" name="矩形 6"/>
          <p:cNvSpPr/>
          <p:nvPr/>
        </p:nvSpPr>
        <p:spPr>
          <a:xfrm>
            <a:off x="0" y="-32385"/>
            <a:ext cx="12192000" cy="690054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charset="0"/>
              <a:ea typeface="阿里巴巴普惠体 R" panose="00020600040101010101" pitchFamily="18" charset="-122"/>
              <a:cs typeface="Times New Roman" panose="02020603050405020304" charset="0"/>
            </a:endParaRPr>
          </a:p>
        </p:txBody>
      </p:sp>
      <p:sp>
        <p:nvSpPr>
          <p:cNvPr id="115" name="矩形 114"/>
          <p:cNvSpPr/>
          <p:nvPr/>
        </p:nvSpPr>
        <p:spPr bwMode="auto">
          <a:xfrm>
            <a:off x="-19050" y="2219960"/>
            <a:ext cx="12198985"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a:ln w="19050">
                  <a:noFill/>
                </a:ln>
                <a:solidFill>
                  <a:prstClr val="black"/>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rPr>
              <a:t>THE END</a:t>
            </a:r>
            <a:endParaRPr kumimoji="0" lang="en-US" altLang="zh-CN" sz="6000" b="1" i="0" u="none" strike="noStrike" kern="1200" cap="none" spc="0" normalizeH="0" baseline="0" noProof="0">
              <a:ln w="19050">
                <a:noFill/>
              </a:ln>
              <a:solidFill>
                <a:prstClr val="black"/>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endParaRPr>
          </a:p>
        </p:txBody>
      </p:sp>
      <p:sp>
        <p:nvSpPr>
          <p:cNvPr id="9" name="矩形 8"/>
          <p:cNvSpPr/>
          <p:nvPr>
            <p:custDataLst>
              <p:tags r:id="rId2"/>
            </p:custDataLst>
          </p:nvPr>
        </p:nvSpPr>
        <p:spPr>
          <a:xfrm>
            <a:off x="9640129" y="6095138"/>
            <a:ext cx="2379149" cy="55308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2023.09.12</a:t>
            </a: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2" name="文本框 11"/>
          <p:cNvSpPr txBox="1"/>
          <p:nvPr>
            <p:custDataLst>
              <p:tags r:id="rId3"/>
            </p:custDataLst>
          </p:nvPr>
        </p:nvSpPr>
        <p:spPr>
          <a:xfrm>
            <a:off x="4768215" y="3272790"/>
            <a:ext cx="2655570" cy="12452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Fangtian</a:t>
            </a:r>
            <a:r>
              <a:rPr kumimoji="0" lang="en-US" altLang="zh-CN" sz="2500" b="1" i="0" u="none" strike="noStrike" kern="1200" cap="none" spc="0" normalizeH="0" baseline="0" noProof="0" dirty="0">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 </a:t>
            </a:r>
            <a:r>
              <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Zhong</a:t>
            </a:r>
            <a:endPar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500" b="1" i="0" u="none" strike="noStrike" kern="1200" cap="none" spc="0" normalizeH="0" baseline="0" noProof="0">
                <a:ln>
                  <a:noFill/>
                </a:ln>
                <a:solidFill>
                  <a:prstClr val="black"/>
                </a:solidFill>
                <a:effectLst/>
                <a:uLnTx/>
                <a:uFillTx/>
                <a:latin typeface="Palatino Linotype" panose="02040502050505030304" charset="0"/>
                <a:ea typeface="Microsoft YaHei"/>
                <a:cs typeface="Palatino Linotype" panose="02040502050505030304" charset="0"/>
              </a:rPr>
              <a:t>CSCI </a:t>
            </a:r>
            <a:r>
              <a:rPr kumimoji="0" lang="en-US" altLang="zh-CN" sz="2500" b="1" i="0" u="none" strike="noStrike" kern="1200" cap="none" spc="0" normalizeH="0" baseline="0" noProof="0">
                <a:ln>
                  <a:noFill/>
                </a:ln>
                <a:solidFill>
                  <a:prstClr val="black"/>
                </a:solidFill>
                <a:effectLst/>
                <a:uLnTx/>
                <a:uFillTx/>
                <a:latin typeface="Palatino Linotype" panose="02040502050505030304" charset="0"/>
                <a:ea typeface="Microsoft YaHei"/>
                <a:cs typeface="Palatino Linotype" panose="02040502050505030304" charset="0"/>
              </a:rPr>
              <a:t>591</a:t>
            </a:r>
            <a:endParaRPr kumimoji="0" lang="en-US" altLang="zh-CN" sz="2500" b="1" i="0" u="none" strike="noStrike" kern="1200" cap="none" spc="0" normalizeH="0" baseline="0" noProof="0">
              <a:ln>
                <a:noFill/>
              </a:ln>
              <a:solidFill>
                <a:prstClr val="black"/>
              </a:solidFill>
              <a:effectLst/>
              <a:uLnTx/>
              <a:uFillTx/>
              <a:latin typeface="Palatino Linotype" panose="02040502050505030304" charset="0"/>
              <a:ea typeface="Microsoft YaHei"/>
              <a:cs typeface="Palatino Linotype" panose="02040502050505030304" charset="0"/>
            </a:endParaRPr>
          </a:p>
        </p:txBody>
      </p:sp>
      <p:sp>
        <p:nvSpPr>
          <p:cNvPr id="4" name="Freeform 159"/>
          <p:cNvSpPr>
            <a:spLocks noEditPoints="1"/>
          </p:cNvSpPr>
          <p:nvPr>
            <p:custDataLst>
              <p:tags r:id="rId4"/>
            </p:custDataLst>
          </p:nvPr>
        </p:nvSpPr>
        <p:spPr bwMode="auto">
          <a:xfrm>
            <a:off x="675098" y="1732630"/>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4"/>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a:cs typeface="+mn-cs"/>
            </a:endParaRPr>
          </a:p>
        </p:txBody>
      </p:sp>
      <p:sp>
        <p:nvSpPr>
          <p:cNvPr id="5" name="Freeform 159"/>
          <p:cNvSpPr>
            <a:spLocks noEditPoints="1"/>
          </p:cNvSpPr>
          <p:nvPr>
            <p:custDataLst>
              <p:tags r:id="rId5"/>
            </p:custDataLst>
          </p:nvPr>
        </p:nvSpPr>
        <p:spPr bwMode="auto">
          <a:xfrm>
            <a:off x="2992261" y="1228497"/>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1"/>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a:cs typeface="+mn-cs"/>
            </a:endParaRPr>
          </a:p>
        </p:txBody>
      </p:sp>
      <p:sp>
        <p:nvSpPr>
          <p:cNvPr id="11" name="Freeform 159"/>
          <p:cNvSpPr>
            <a:spLocks noEditPoints="1"/>
          </p:cNvSpPr>
          <p:nvPr>
            <p:custDataLst>
              <p:tags r:id="rId6"/>
            </p:custDataLst>
          </p:nvPr>
        </p:nvSpPr>
        <p:spPr bwMode="auto">
          <a:xfrm>
            <a:off x="1969007" y="4372353"/>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3"/>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a:cs typeface="+mn-cs"/>
            </a:endParaRPr>
          </a:p>
        </p:txBody>
      </p:sp>
      <p:sp>
        <p:nvSpPr>
          <p:cNvPr id="17" name="Freeform 298"/>
          <p:cNvSpPr/>
          <p:nvPr>
            <p:custDataLst>
              <p:tags r:id="rId7"/>
            </p:custDataLst>
          </p:nvPr>
        </p:nvSpPr>
        <p:spPr bwMode="auto">
          <a:xfrm>
            <a:off x="11101499" y="3197526"/>
            <a:ext cx="146050" cy="144463"/>
          </a:xfrm>
          <a:custGeom>
            <a:avLst/>
            <a:gdLst>
              <a:gd name="T0" fmla="*/ 123 w 247"/>
              <a:gd name="T1" fmla="*/ 0 h 247"/>
              <a:gd name="T2" fmla="*/ 167 w 247"/>
              <a:gd name="T3" fmla="*/ 80 h 247"/>
              <a:gd name="T4" fmla="*/ 247 w 247"/>
              <a:gd name="T5" fmla="*/ 124 h 247"/>
              <a:gd name="T6" fmla="*/ 167 w 247"/>
              <a:gd name="T7" fmla="*/ 167 h 247"/>
              <a:gd name="T8" fmla="*/ 123 w 247"/>
              <a:gd name="T9" fmla="*/ 247 h 247"/>
              <a:gd name="T10" fmla="*/ 80 w 247"/>
              <a:gd name="T11" fmla="*/ 167 h 247"/>
              <a:gd name="T12" fmla="*/ 0 w 247"/>
              <a:gd name="T13" fmla="*/ 124 h 247"/>
              <a:gd name="T14" fmla="*/ 80 w 247"/>
              <a:gd name="T15" fmla="*/ 80 h 247"/>
              <a:gd name="T16" fmla="*/ 123 w 247"/>
              <a:gd name="T17"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23" y="0"/>
                </a:moveTo>
                <a:lnTo>
                  <a:pt x="167" y="80"/>
                </a:lnTo>
                <a:lnTo>
                  <a:pt x="247" y="124"/>
                </a:lnTo>
                <a:lnTo>
                  <a:pt x="167" y="167"/>
                </a:lnTo>
                <a:lnTo>
                  <a:pt x="123" y="247"/>
                </a:lnTo>
                <a:lnTo>
                  <a:pt x="80" y="167"/>
                </a:lnTo>
                <a:lnTo>
                  <a:pt x="0" y="124"/>
                </a:lnTo>
                <a:lnTo>
                  <a:pt x="80" y="80"/>
                </a:lnTo>
                <a:lnTo>
                  <a:pt x="123" y="0"/>
                </a:lnTo>
                <a:close/>
              </a:path>
            </a:pathLst>
          </a:custGeom>
          <a:solidFill>
            <a:schemeClr val="accent3"/>
          </a:solidFill>
          <a:ln w="12700">
            <a:solidFill>
              <a:schemeClr val="tx1"/>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a:cs typeface="+mn-cs"/>
            </a:endParaRPr>
          </a:p>
        </p:txBody>
      </p:sp>
      <p:sp>
        <p:nvSpPr>
          <p:cNvPr id="18" name="Freeform 302"/>
          <p:cNvSpPr/>
          <p:nvPr>
            <p:custDataLst>
              <p:tags r:id="rId8"/>
            </p:custDataLst>
          </p:nvPr>
        </p:nvSpPr>
        <p:spPr bwMode="auto">
          <a:xfrm>
            <a:off x="11362690" y="1253490"/>
            <a:ext cx="129557" cy="129557"/>
          </a:xfrm>
          <a:custGeom>
            <a:avLst/>
            <a:gdLst>
              <a:gd name="T0" fmla="*/ 75 w 151"/>
              <a:gd name="T1" fmla="*/ 0 h 150"/>
              <a:gd name="T2" fmla="*/ 102 w 151"/>
              <a:gd name="T3" fmla="*/ 48 h 150"/>
              <a:gd name="T4" fmla="*/ 151 w 151"/>
              <a:gd name="T5" fmla="*/ 75 h 150"/>
              <a:gd name="T6" fmla="*/ 102 w 151"/>
              <a:gd name="T7" fmla="*/ 102 h 150"/>
              <a:gd name="T8" fmla="*/ 75 w 151"/>
              <a:gd name="T9" fmla="*/ 150 h 150"/>
              <a:gd name="T10" fmla="*/ 49 w 151"/>
              <a:gd name="T11" fmla="*/ 102 h 150"/>
              <a:gd name="T12" fmla="*/ 0 w 151"/>
              <a:gd name="T13" fmla="*/ 75 h 150"/>
              <a:gd name="T14" fmla="*/ 49 w 151"/>
              <a:gd name="T15" fmla="*/ 48 h 150"/>
              <a:gd name="T16" fmla="*/ 75 w 151"/>
              <a:gd name="T1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50">
                <a:moveTo>
                  <a:pt x="75" y="0"/>
                </a:moveTo>
                <a:lnTo>
                  <a:pt x="102" y="48"/>
                </a:lnTo>
                <a:lnTo>
                  <a:pt x="151" y="75"/>
                </a:lnTo>
                <a:lnTo>
                  <a:pt x="102" y="102"/>
                </a:lnTo>
                <a:lnTo>
                  <a:pt x="75" y="150"/>
                </a:lnTo>
                <a:lnTo>
                  <a:pt x="49" y="102"/>
                </a:lnTo>
                <a:lnTo>
                  <a:pt x="0" y="75"/>
                </a:lnTo>
                <a:lnTo>
                  <a:pt x="49" y="48"/>
                </a:lnTo>
                <a:lnTo>
                  <a:pt x="75" y="0"/>
                </a:lnTo>
                <a:close/>
              </a:path>
            </a:pathLst>
          </a:custGeom>
          <a:solidFill>
            <a:schemeClr val="accent4"/>
          </a:solidFill>
          <a:ln w="12700">
            <a:solidFill>
              <a:schemeClr val="tx1"/>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a:cs typeface="+mn-cs"/>
            </a:endParaRPr>
          </a:p>
        </p:txBody>
      </p:sp>
      <p:sp>
        <p:nvSpPr>
          <p:cNvPr id="25" name="Freeform 157"/>
          <p:cNvSpPr>
            <a:spLocks noEditPoints="1"/>
          </p:cNvSpPr>
          <p:nvPr>
            <p:custDataLst>
              <p:tags r:id="rId9"/>
            </p:custDataLst>
          </p:nvPr>
        </p:nvSpPr>
        <p:spPr bwMode="auto">
          <a:xfrm>
            <a:off x="10433905" y="2017746"/>
            <a:ext cx="177215" cy="163925"/>
          </a:xfrm>
          <a:custGeom>
            <a:avLst/>
            <a:gdLst>
              <a:gd name="T0" fmla="*/ 55 w 110"/>
              <a:gd name="T1" fmla="*/ 100 h 100"/>
              <a:gd name="T2" fmla="*/ 50 w 110"/>
              <a:gd name="T3" fmla="*/ 97 h 100"/>
              <a:gd name="T4" fmla="*/ 1 w 110"/>
              <a:gd name="T5" fmla="*/ 9 h 100"/>
              <a:gd name="T6" fmla="*/ 1 w 110"/>
              <a:gd name="T7" fmla="*/ 3 h 100"/>
              <a:gd name="T8" fmla="*/ 6 w 110"/>
              <a:gd name="T9" fmla="*/ 0 h 100"/>
              <a:gd name="T10" fmla="*/ 104 w 110"/>
              <a:gd name="T11" fmla="*/ 0 h 100"/>
              <a:gd name="T12" fmla="*/ 109 w 110"/>
              <a:gd name="T13" fmla="*/ 3 h 100"/>
              <a:gd name="T14" fmla="*/ 109 w 110"/>
              <a:gd name="T15" fmla="*/ 9 h 100"/>
              <a:gd name="T16" fmla="*/ 60 w 110"/>
              <a:gd name="T17" fmla="*/ 97 h 100"/>
              <a:gd name="T18" fmla="*/ 55 w 110"/>
              <a:gd name="T19" fmla="*/ 100 h 100"/>
              <a:gd name="T20" fmla="*/ 16 w 110"/>
              <a:gd name="T21" fmla="*/ 12 h 100"/>
              <a:gd name="T22" fmla="*/ 55 w 110"/>
              <a:gd name="T23" fmla="*/ 82 h 100"/>
              <a:gd name="T24" fmla="*/ 94 w 110"/>
              <a:gd name="T25" fmla="*/ 12 h 100"/>
              <a:gd name="T26" fmla="*/ 16 w 110"/>
              <a:gd name="T27"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00">
                <a:moveTo>
                  <a:pt x="55" y="100"/>
                </a:moveTo>
                <a:cubicBezTo>
                  <a:pt x="53" y="100"/>
                  <a:pt x="51" y="98"/>
                  <a:pt x="50" y="97"/>
                </a:cubicBezTo>
                <a:lnTo>
                  <a:pt x="1" y="9"/>
                </a:lnTo>
                <a:cubicBezTo>
                  <a:pt x="0" y="7"/>
                  <a:pt x="0" y="5"/>
                  <a:pt x="1" y="3"/>
                </a:cubicBezTo>
                <a:cubicBezTo>
                  <a:pt x="2" y="2"/>
                  <a:pt x="4" y="0"/>
                  <a:pt x="6" y="0"/>
                </a:cubicBezTo>
                <a:lnTo>
                  <a:pt x="104" y="0"/>
                </a:lnTo>
                <a:cubicBezTo>
                  <a:pt x="106" y="0"/>
                  <a:pt x="108" y="2"/>
                  <a:pt x="109" y="3"/>
                </a:cubicBezTo>
                <a:cubicBezTo>
                  <a:pt x="110" y="5"/>
                  <a:pt x="110" y="7"/>
                  <a:pt x="109" y="9"/>
                </a:cubicBezTo>
                <a:lnTo>
                  <a:pt x="60" y="97"/>
                </a:lnTo>
                <a:cubicBezTo>
                  <a:pt x="59" y="98"/>
                  <a:pt x="57" y="100"/>
                  <a:pt x="55" y="100"/>
                </a:cubicBezTo>
                <a:close/>
                <a:moveTo>
                  <a:pt x="16" y="12"/>
                </a:moveTo>
                <a:lnTo>
                  <a:pt x="55" y="82"/>
                </a:lnTo>
                <a:lnTo>
                  <a:pt x="94" y="12"/>
                </a:lnTo>
                <a:lnTo>
                  <a:pt x="16" y="12"/>
                </a:lnTo>
                <a:close/>
              </a:path>
            </a:pathLst>
          </a:custGeom>
          <a:solidFill>
            <a:schemeClr val="tx1"/>
          </a:solid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a:cs typeface="+mn-cs"/>
            </a:endParaRPr>
          </a:p>
        </p:txBody>
      </p:sp>
      <p:sp>
        <p:nvSpPr>
          <p:cNvPr id="2" name="矩形 1"/>
          <p:cNvSpPr/>
          <p:nvPr>
            <p:custDataLst>
              <p:tags r:id="rId10"/>
            </p:custDataLst>
          </p:nvPr>
        </p:nvSpPr>
        <p:spPr>
          <a:xfrm>
            <a:off x="2886710" y="4955540"/>
            <a:ext cx="6418580" cy="1139825"/>
          </a:xfrm>
          <a:prstGeom prst="rect">
            <a:avLst/>
          </a:prstGeom>
        </p:spPr>
        <p:txBody>
          <a:bodyPr wrap="square">
            <a:noAutofit/>
          </a:bodyPr>
          <a:lstStyle/>
          <a:p>
            <a:pPr marL="0" marR="0" lvl="0" indent="0" algn="ctr" defTabSz="914400" rtl="0" eaLnBrk="1" fontAlgn="auto" latinLnBrk="0" hangingPunct="1">
              <a:lnSpc>
                <a:spcPts val="2800"/>
              </a:lnSpc>
              <a:spcBef>
                <a:spcPts val="150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a:cs typeface="Palatino Linotype" panose="02040502050505030304" charset="0"/>
              </a:rPr>
              <a:t>Gianforte School of Computing </a:t>
            </a: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en-GB" sz="2200" b="0" i="0" u="none" strike="noStrike" kern="1200" cap="none" spc="0" normalizeH="0" baseline="0" noProof="0" dirty="0">
                <a:ln>
                  <a:noFill/>
                </a:ln>
                <a:solidFill>
                  <a:srgbClr val="000000"/>
                </a:solidFill>
                <a:effectLst/>
                <a:uLnTx/>
                <a:uFillTx/>
                <a:latin typeface="Palatino Linotype" panose="02040502050505030304" charset="0"/>
                <a:ea typeface="Microsoft YaHei"/>
                <a:cs typeface="Palatino Linotype" panose="02040502050505030304" charset="0"/>
                <a:sym typeface="+mn-ea"/>
              </a:rPr>
              <a:t>Norm Asbjornson College of Engineering</a:t>
            </a:r>
            <a:endParaRPr kumimoji="0" lang="en-US" altLang="en-GB" sz="2200" b="0" i="0" u="none" strike="noStrike" kern="1200" cap="none" spc="0" normalizeH="0" baseline="0" noProof="0" dirty="0">
              <a:ln>
                <a:noFill/>
              </a:ln>
              <a:solidFill>
                <a:srgbClr val="000000"/>
              </a:solidFill>
              <a:effectLst/>
              <a:uLnTx/>
              <a:uFillTx/>
              <a:latin typeface="Palatino Linotype" panose="02040502050505030304" charset="0"/>
              <a:ea typeface="Microsoft YaHei"/>
              <a:cs typeface="Palatino Linotype" panose="02040502050505030304" charset="0"/>
              <a:sym typeface="+mn-ea"/>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a:cs typeface="Palatino Linotype" panose="02040502050505030304" charset="0"/>
              </a:rPr>
              <a:t>E-mail: fangtian.zhong@montana.edu</a:t>
            </a: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a:cs typeface="Palatino Linotype" panose="02040502050505030304" charset="0"/>
            </a:endParaRPr>
          </a:p>
        </p:txBody>
      </p:sp>
      <p:pic>
        <p:nvPicPr>
          <p:cNvPr id="13" name="图片 12"/>
          <p:cNvPicPr>
            <a:picLocks noChangeAspect="1"/>
          </p:cNvPicPr>
          <p:nvPr>
            <p:custDataLst>
              <p:tags r:id="rId11"/>
            </p:custDataLst>
          </p:nvPr>
        </p:nvPicPr>
        <p:blipFill>
          <a:blip r:embed="rId12"/>
          <a:stretch>
            <a:fillRect/>
          </a:stretch>
        </p:blipFill>
        <p:spPr>
          <a:xfrm>
            <a:off x="311785" y="46355"/>
            <a:ext cx="2063115" cy="1447165"/>
          </a:xfrm>
          <a:prstGeom prst="rect">
            <a:avLst/>
          </a:prstGeom>
          <a:noFill/>
          <a:ln w="9525">
            <a:noFill/>
          </a:ln>
        </p:spPr>
      </p:pic>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1" grpId="0" bldLvl="0" animBg="1"/>
      <p:bldP spid="17" grpId="0" bldLvl="0" animBg="1"/>
      <p:bldP spid="18" grpId="0" bldLvl="0" animBg="1"/>
      <p:bldP spid="2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Condition Execution</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236220" y="1098550"/>
            <a:ext cx="11828780" cy="528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marR="0" lvl="0" indent="-533400" algn="l" defTabSz="914400" rtl="0" eaLnBrk="0" fontAlgn="base" latinLnBrk="0" hangingPunct="0">
              <a:lnSpc>
                <a:spcPts val="3500"/>
              </a:lnSpc>
              <a:spcBef>
                <a:spcPts val="0"/>
              </a:spcBef>
              <a:spcAft>
                <a:spcPts val="500"/>
              </a:spcAft>
              <a:buClrTx/>
              <a:buSzPct val="150000"/>
              <a:buFontTx/>
              <a:buBlip>
                <a:blip r:embed="rId3"/>
              </a:buBlip>
              <a:defRPr/>
              <a:extLst>
                <a:ext uri="{35155182-B16C-46BC-9424-99874614C6A1}">
                  <wpsdc:indentchars xmlns:wpsdc="http://www.wps.cn/officeDocument/2017/drawingmlCustomData" val="-150" checksum="656641676"/>
                  <wpsdc:marlchars xmlns:wpsdc="http://www.wps.cn/officeDocument/2017/drawingmlCustomData" val="250" checksum="1039213347"/>
                </a:ext>
              </a:extLst>
            </a:pPr>
            <a:r>
              <a:rPr kumimoji="0" lang="en-US" altLang="zh-CN" sz="28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Conditional execution in assembly language is accomplished by several looping and branching instructions. These instructions can change the flow of control in a program. Conditional execution is observed in two scenarios −</a:t>
            </a:r>
            <a:endParaRPr kumimoji="0" lang="en-US" altLang="zh-CN" sz="28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a:p>
            <a:pPr marL="1371600" marR="0" lvl="0" indent="-355600" algn="l" defTabSz="914400" rtl="0" eaLnBrk="0" fontAlgn="base" latinLnBrk="0" hangingPunct="0">
              <a:lnSpc>
                <a:spcPts val="35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00" checksum="2984165887"/>
                  <wpsdc:marlchars xmlns:wpsdc="http://www.wps.cn/officeDocument/2017/drawingmlCustomData" val="600" checksum="3581418924"/>
                </a:ext>
              </a:extLst>
            </a:pPr>
            <a:r>
              <a:rPr kumimoji="0" lang="en-US"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Unconditional jump</a:t>
            </a:r>
            <a:endParaRPr kumimoji="0" lang="en-US"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a:p>
            <a:pPr marL="1828800" marR="0" lvl="0" indent="-279400" algn="l" defTabSz="914400" rtl="0" eaLnBrk="0" fontAlgn="base" latinLnBrk="0" hangingPunct="0">
              <a:lnSpc>
                <a:spcPct val="9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00" checksum="3991477789"/>
                  <wpsdc:marlchars xmlns:wpsdc="http://www.wps.cn/officeDocument/2017/drawingmlCustomData" val="800" checksum="3297317225"/>
                </a:ext>
              </a:extLst>
            </a:pPr>
            <a:r>
              <a:rPr kumimoji="0" lang="en-US" altLang="zh-CN" sz="2200" b="0" i="0" u="none" strike="noStrike" kern="1200" cap="none" spc="0" normalizeH="0" baseline="0" noProof="0" dirty="0">
                <a:ln>
                  <a:noFill/>
                </a:ln>
                <a:solidFill>
                  <a:sysClr val="windowText" lastClr="000000"/>
                </a:solidFill>
                <a:effectLst/>
                <a:uLnTx/>
                <a:uFillTx/>
                <a:latin typeface="Times New Roman" panose="02020603050405020304" charset="0"/>
                <a:ea typeface="微软雅黑 Light" panose="020B0502040204020203" charset="-122"/>
                <a:cs typeface="Times New Roman" panose="02020603050405020304" charset="0"/>
                <a:sym typeface="微软雅黑 Light" panose="020B0502040204020203" charset="-122"/>
              </a:rPr>
              <a:t>This is performed by the JMP instruction. U</a:t>
            </a:r>
            <a:r>
              <a:rPr kumimoji="0" lang="en-US" altLang="zh-CN" sz="2200" b="0" i="0" u="none" strike="noStrike" kern="1200" cap="none" spc="0" normalizeH="0" baseline="0" noProof="0" dirty="0">
                <a:ln>
                  <a:noFill/>
                </a:ln>
                <a:solidFill>
                  <a:sysClr val="windowText" lastClr="000000"/>
                </a:solidFill>
                <a:effectLst/>
                <a:uLnTx/>
                <a:uFillTx/>
                <a:latin typeface="Times New Roman" panose="02020603050405020304" charset="0"/>
                <a:ea typeface="微软雅黑 Light" panose="020B0502040204020203" charset="-122"/>
                <a:cs typeface="Times New Roman" panose="02020603050405020304" charset="0"/>
                <a:sym typeface="微软雅黑 Light" panose="020B0502040204020203" charset="-122"/>
              </a:rPr>
              <a:t>nconditional execution often involves a transfer of control to the address of an instruction that does not follow the currently executing instruction. Transfer of control may be forward, to execute a new set of instructions or backward, to re-execute the same steps.</a:t>
            </a:r>
            <a:endParaRPr kumimoji="0" lang="en-US" altLang="zh-CN" sz="22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a:p>
            <a:pPr marL="1371600" marR="0" lvl="0" indent="-355600" algn="l" defTabSz="914400" rtl="0" eaLnBrk="0" fontAlgn="base" latinLnBrk="0" hangingPunct="0">
              <a:lnSpc>
                <a:spcPts val="35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00" checksum="2984165887"/>
                  <wpsdc:marlchars xmlns:wpsdc="http://www.wps.cn/officeDocument/2017/drawingmlCustomData" val="600" checksum="3581418924"/>
                </a:ext>
              </a:extLst>
            </a:pPr>
            <a:r>
              <a:rPr kumimoji="0" lang="en-US"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Conditional jump</a:t>
            </a:r>
            <a:endParaRPr kumimoji="0" lang="en-US" altLang="zh-CN" sz="22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a:p>
            <a:pPr marL="1828800" marR="0" lvl="0" indent="-279400" algn="l" defTabSz="914400" rtl="0" eaLnBrk="0" fontAlgn="base" latinLnBrk="0" hangingPunct="0">
              <a:lnSpc>
                <a:spcPct val="900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00" checksum="3991477789"/>
                  <wpsdc:marlchars xmlns:wpsdc="http://www.wps.cn/officeDocument/2017/drawingmlCustomData" val="800" checksum="3297317225"/>
                </a:ext>
              </a:extLst>
            </a:pPr>
            <a:r>
              <a:rPr kumimoji="0" lang="en-US" altLang="zh-CN" sz="2200" b="0" i="0" u="none" strike="noStrike" kern="1200" cap="none" spc="0" normalizeH="0" baseline="0" noProof="0" dirty="0">
                <a:ln>
                  <a:noFill/>
                </a:ln>
                <a:solidFill>
                  <a:sysClr val="windowText" lastClr="000000"/>
                </a:solidFill>
                <a:effectLst/>
                <a:uLnTx/>
                <a:uFillTx/>
                <a:latin typeface="Times New Roman" panose="02020603050405020304" charset="0"/>
                <a:ea typeface="微软雅黑 Light" panose="020B0502040204020203" charset="-122"/>
                <a:cs typeface="Times New Roman" panose="02020603050405020304" charset="0"/>
                <a:sym typeface="微软雅黑 Light" panose="020B0502040204020203" charset="-122"/>
              </a:rPr>
              <a:t>This is performed by a set of jump instructions j&lt;condition&gt; depending upon the condition. The conditional instructions transfer the control by breaking the sequential flow and they do it by changing the offset value in IP.</a:t>
            </a:r>
            <a:endParaRPr kumimoji="0" lang="en-US" altLang="zh-CN" sz="2200" b="0" i="0" u="none" strike="noStrike" kern="1200" cap="none" spc="0" normalizeH="0" baseline="0" noProof="0" dirty="0">
              <a:ln>
                <a:noFill/>
              </a:ln>
              <a:solidFill>
                <a:sysClr val="windowText" lastClr="000000"/>
              </a:solidFill>
              <a:effectLst/>
              <a:uLnTx/>
              <a:uFillTx/>
              <a:latin typeface="Times New Roman" panose="02020603050405020304" charset="0"/>
              <a:ea typeface="微软雅黑 Light" panose="020B0502040204020203" charset="-122"/>
              <a:cs typeface="Times New Roman" panose="02020603050405020304" charset="0"/>
              <a:sym typeface="微软雅黑 Light" panose="020B0502040204020203"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CMP Instruction</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375920" y="1098550"/>
            <a:ext cx="11904980" cy="425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marR="0" lvl="0" indent="-495300" algn="l" defTabSz="914400" rtl="0" eaLnBrk="0" fontAlgn="base" latinLnBrk="0" hangingPunct="0">
              <a:lnSpc>
                <a:spcPts val="2800"/>
              </a:lnSpc>
              <a:spcBef>
                <a:spcPts val="0"/>
              </a:spcBef>
              <a:spcAft>
                <a:spcPts val="500"/>
              </a:spcAft>
              <a:buClrTx/>
              <a:buSzPct val="150000"/>
              <a:buFontTx/>
              <a:buBlip>
                <a:blip r:embed="rId3"/>
              </a:buBlip>
              <a:defRPr/>
              <a:extLst>
                <a:ext uri="{35155182-B16C-46BC-9424-99874614C6A1}">
                  <wpsdc:indentchars xmlns:wpsdc="http://www.wps.cn/officeDocument/2017/drawingmlCustomData" val="-150" checksum="390499218"/>
                  <wpsdc:marlchars xmlns:wpsdc="http://www.wps.cn/officeDocument/2017/drawingmlCustomData" val="250" checksum="1039213347"/>
                </a:ext>
              </a:extLst>
            </a:pPr>
            <a:r>
              <a:rPr kumimoji="0" lang="en-US" altLang="zh-CN" sz="26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The CMP instruction compares two operands. It is generally used in conditional execution. This instruction basically subtracts one operand from the other for comparing whether the operands are equal or not. It does not disturb the destination or source operands. It is used along with the conditional jump instruction for decision making.</a:t>
            </a:r>
            <a:endParaRPr kumimoji="0" lang="en-US" altLang="zh-CN" sz="26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a:p>
            <a:pPr marL="571500" marR="0" lvl="0" indent="-495300" algn="l" defTabSz="914400" rtl="0" eaLnBrk="0" fontAlgn="base" latinLnBrk="0" hangingPunct="0">
              <a:lnSpc>
                <a:spcPts val="2800"/>
              </a:lnSpc>
              <a:spcBef>
                <a:spcPts val="0"/>
              </a:spcBef>
              <a:spcAft>
                <a:spcPts val="500"/>
              </a:spcAft>
              <a:buClrTx/>
              <a:buSzPct val="150000"/>
              <a:buFontTx/>
              <a:buBlip>
                <a:blip r:embed="rId3"/>
              </a:buBlip>
              <a:defRPr/>
              <a:extLst>
                <a:ext uri="{35155182-B16C-46BC-9424-99874614C6A1}">
                  <wpsdc:indentchars xmlns:wpsdc="http://www.wps.cn/officeDocument/2017/drawingmlCustomData" val="-150" checksum="390499218"/>
                  <wpsdc:marlchars xmlns:wpsdc="http://www.wps.cn/officeDocument/2017/drawingmlCustomData" val="250" checksum="1039213347"/>
                </a:ext>
              </a:extLst>
            </a:pPr>
            <a:r>
              <a:rPr kumimoji="0" lang="en-US" altLang="zh-CN" sz="26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Syntax</a:t>
            </a:r>
            <a:endParaRPr kumimoji="0" lang="en-US" altLang="zh-CN" sz="26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a:p>
            <a:pPr marL="1371600" marR="0" lvl="0" indent="-495300" algn="l" defTabSz="914400" rtl="0" eaLnBrk="0" fontAlgn="base" latinLnBrk="0" hangingPunct="0">
              <a:lnSpc>
                <a:spcPts val="2800"/>
              </a:lnSpc>
              <a:spcBef>
                <a:spcPts val="0"/>
              </a:spcBef>
              <a:spcAft>
                <a:spcPts val="500"/>
              </a:spcAft>
              <a:buClrTx/>
              <a:buSzPct val="100000"/>
              <a:buFont typeface="Arial" panose="020B0604020202020204" pitchFamily="34" charset="0"/>
              <a:buChar char="•"/>
              <a:defRPr/>
              <a:extLst>
                <a:ext uri="{35155182-B16C-46BC-9424-99874614C6A1}">
                  <wpsdc:indentchars xmlns:wpsdc="http://www.wps.cn/officeDocument/2017/drawingmlCustomData" val="-150" checksum="390499218"/>
                  <wpsdc:marlchars xmlns:wpsdc="http://www.wps.cn/officeDocument/2017/drawingmlCustomData" val="600" checksum="3581418924"/>
                </a:ext>
              </a:extLst>
            </a:pPr>
            <a:r>
              <a:rPr kumimoji="0" lang="en-US" altLang="zh-CN" sz="26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CMP destination, source</a:t>
            </a:r>
            <a:endParaRPr kumimoji="0" lang="en-US" altLang="zh-CN" sz="26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a:p>
            <a:pPr marL="571500" marR="0" lvl="0" indent="-495300" algn="l" defTabSz="914400" rtl="0" eaLnBrk="0" fontAlgn="base" latinLnBrk="0" hangingPunct="0">
              <a:lnSpc>
                <a:spcPts val="2800"/>
              </a:lnSpc>
              <a:spcBef>
                <a:spcPts val="0"/>
              </a:spcBef>
              <a:spcAft>
                <a:spcPts val="500"/>
              </a:spcAft>
              <a:buClrTx/>
              <a:buSzPct val="150000"/>
              <a:buFontTx/>
              <a:buBlip>
                <a:blip r:embed="rId3"/>
              </a:buBlip>
              <a:defRPr/>
              <a:extLst>
                <a:ext uri="{35155182-B16C-46BC-9424-99874614C6A1}">
                  <wpsdc:indentchars xmlns:wpsdc="http://www.wps.cn/officeDocument/2017/drawingmlCustomData" val="-150" checksum="390499218"/>
                  <wpsdc:marlchars xmlns:wpsdc="http://www.wps.cn/officeDocument/2017/drawingmlCustomData" val="250" checksum="1039213347"/>
                </a:ext>
              </a:extLst>
            </a:pPr>
            <a:r>
              <a:rPr kumimoji="0" lang="en-US" altLang="zh-CN" sz="26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CMP compares two numeric data fields. The destination operand could be either in register or in memory. The source operand could be a constant (immediate) data, register or memory.</a:t>
            </a:r>
            <a:endParaRPr kumimoji="0" lang="en-US" altLang="zh-CN" sz="26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a:p>
            <a:pPr marL="571500" marR="0" lvl="0" indent="-495300" algn="l" defTabSz="914400" rtl="0" eaLnBrk="0" fontAlgn="base" latinLnBrk="0" hangingPunct="0">
              <a:lnSpc>
                <a:spcPts val="2800"/>
              </a:lnSpc>
              <a:spcBef>
                <a:spcPts val="0"/>
              </a:spcBef>
              <a:spcAft>
                <a:spcPts val="500"/>
              </a:spcAft>
              <a:buClrTx/>
              <a:buSzPct val="150000"/>
              <a:buFontTx/>
              <a:buBlip>
                <a:blip r:embed="rId3"/>
              </a:buBlip>
              <a:defRPr/>
              <a:extLst>
                <a:ext uri="{35155182-B16C-46BC-9424-99874614C6A1}">
                  <wpsdc:indentchars xmlns:wpsdc="http://www.wps.cn/officeDocument/2017/drawingmlCustomData" val="-150" checksum="390499218"/>
                  <wpsdc:marlchars xmlns:wpsdc="http://www.wps.cn/officeDocument/2017/drawingmlCustomData" val="250" checksum="1039213347"/>
                </a:ext>
              </a:extLst>
            </a:pPr>
            <a:r>
              <a:rPr kumimoji="0" lang="en-US" altLang="zh-CN" sz="26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Example</a:t>
            </a:r>
            <a:br>
              <a:rPr kumimoji="0" lang="en-US" altLang="zh-CN" sz="26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br>
            <a:endParaRPr kumimoji="0" lang="zh-CN" altLang="en-US" sz="26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p:txBody>
      </p:sp>
      <p:sp>
        <p:nvSpPr>
          <p:cNvPr id="4" name="文本框 3"/>
          <p:cNvSpPr txBox="1"/>
          <p:nvPr/>
        </p:nvSpPr>
        <p:spPr>
          <a:xfrm>
            <a:off x="2641600" y="4993005"/>
            <a:ext cx="5906135" cy="1306830"/>
          </a:xfrm>
          <a:prstGeom prst="rect">
            <a:avLst/>
          </a:prstGeom>
          <a:solidFill>
            <a:srgbClr val="D1202F">
              <a:alpha val="5000"/>
            </a:srgbClr>
          </a:solidFill>
          <a:ln>
            <a:solidFill>
              <a:srgbClr val="D1202F"/>
            </a:solidFill>
          </a:ln>
        </p:spPr>
        <p:txBody>
          <a:bodyPr wrap="square" rtlCol="0">
            <a:noAutofit/>
          </a:bodyPr>
          <a:lstStyle/>
          <a:p>
            <a:pPr marL="0" marR="0" lvl="0" indent="0" algn="l" defTabSz="914400" rtl="0" eaLnBrk="1" fontAlgn="auto" latinLnBrk="0" hangingPunct="1">
              <a:lnSpc>
                <a:spcPct val="80000"/>
              </a:lnSpc>
              <a:spcBef>
                <a:spcPts val="0"/>
              </a:spcBef>
              <a:spcAft>
                <a:spcPts val="0"/>
              </a:spcAft>
              <a:buClrTx/>
              <a:buSzTx/>
              <a:buFontTx/>
              <a:buNone/>
              <a:defRPr/>
            </a:pPr>
            <a:r>
              <a:rPr kumimoji="0" lang="en-US" sz="20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CMP RAX,	00  ; Compare the DX value with zero</a:t>
            </a:r>
            <a:endParaRPr kumimoji="0" lang="en-US" sz="20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endParaRPr>
          </a:p>
          <a:p>
            <a:pPr marL="0" marR="0" lvl="0" indent="0" algn="l" defTabSz="914400" rtl="0" eaLnBrk="1" fontAlgn="auto" latinLnBrk="0" hangingPunct="1">
              <a:lnSpc>
                <a:spcPct val="80000"/>
              </a:lnSpc>
              <a:spcBef>
                <a:spcPts val="0"/>
              </a:spcBef>
              <a:spcAft>
                <a:spcPts val="0"/>
              </a:spcAft>
              <a:buClrTx/>
              <a:buSzTx/>
              <a:buFontTx/>
              <a:buNone/>
              <a:defRPr/>
            </a:pPr>
            <a:r>
              <a:rPr kumimoji="0" lang="en-US" sz="20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JE  L7      ; If yes, then jump to label L7</a:t>
            </a:r>
            <a:endParaRPr kumimoji="0" lang="en-US" sz="20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endParaRPr>
          </a:p>
          <a:p>
            <a:pPr marL="0" marR="0" lvl="0" indent="0" algn="l" defTabSz="914400" rtl="0" eaLnBrk="1" fontAlgn="auto" latinLnBrk="0" hangingPunct="1">
              <a:lnSpc>
                <a:spcPct val="80000"/>
              </a:lnSpc>
              <a:spcBef>
                <a:spcPts val="0"/>
              </a:spcBef>
              <a:spcAft>
                <a:spcPts val="0"/>
              </a:spcAft>
              <a:buClrTx/>
              <a:buSzTx/>
              <a:buFontTx/>
              <a:buNone/>
              <a:defRPr/>
            </a:pPr>
            <a:r>
              <a:rPr kumimoji="0" lang="en-US" sz="20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a:t>
            </a:r>
            <a:endParaRPr kumimoji="0" lang="en-US" sz="20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endParaRPr>
          </a:p>
          <a:p>
            <a:pPr marL="0" marR="0" lvl="0" indent="0" algn="l" defTabSz="914400" rtl="0" eaLnBrk="1" fontAlgn="auto" latinLnBrk="0" hangingPunct="1">
              <a:lnSpc>
                <a:spcPct val="80000"/>
              </a:lnSpc>
              <a:spcBef>
                <a:spcPts val="0"/>
              </a:spcBef>
              <a:spcAft>
                <a:spcPts val="0"/>
              </a:spcAft>
              <a:buClrTx/>
              <a:buSzTx/>
              <a:buFontTx/>
              <a:buNone/>
              <a:defRPr/>
            </a:pPr>
            <a:r>
              <a:rPr kumimoji="0" lang="en-US" sz="20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a:t>
            </a:r>
            <a:endParaRPr kumimoji="0" lang="en-US" sz="20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endParaRPr>
          </a:p>
          <a:p>
            <a:pPr marL="0" marR="0" lvl="0" indent="0" algn="l" defTabSz="914400" rtl="0" eaLnBrk="1" fontAlgn="auto" latinLnBrk="0" hangingPunct="1">
              <a:lnSpc>
                <a:spcPct val="80000"/>
              </a:lnSpc>
              <a:spcBef>
                <a:spcPts val="0"/>
              </a:spcBef>
              <a:spcAft>
                <a:spcPts val="0"/>
              </a:spcAft>
              <a:buClrTx/>
              <a:buSzTx/>
              <a:buFontTx/>
              <a:buNone/>
              <a:defRPr/>
            </a:pPr>
            <a:r>
              <a:rPr kumimoji="0" lang="en-US" sz="20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L7: ...  </a:t>
            </a:r>
            <a:endParaRPr kumimoji="0" lang="zh-CN" altLang="en-US" sz="2000" b="0" i="0" u="none" strike="noStrike" kern="1200" cap="none" spc="0" normalizeH="0" baseline="0" noProof="0">
              <a:ln>
                <a:noFill/>
              </a:ln>
              <a:solidFill>
                <a:prstClr val="black"/>
              </a:solidFill>
              <a:effectLst/>
              <a:uLnTx/>
              <a:uFillTx/>
              <a:latin typeface="Times New Roman" panose="02020603050405020304" charset="0"/>
              <a:ea typeface="Microsoft YaHei" panose="020B0503020204020204" pitchFamily="34" charset="-122"/>
              <a:cs typeface="Times New Roman" panose="020206030504050203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CMP Instruction</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2"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375920" y="1098550"/>
            <a:ext cx="11219180" cy="233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marR="0" lvl="0" indent="-571500" algn="l" defTabSz="914400" rtl="0" eaLnBrk="0" fontAlgn="base" latinLnBrk="0" hangingPunct="0">
              <a:lnSpc>
                <a:spcPct val="110000"/>
              </a:lnSpc>
              <a:spcBef>
                <a:spcPts val="0"/>
              </a:spcBef>
              <a:spcAft>
                <a:spcPts val="50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kumimoji="0" lang="en-US" altLang="zh-CN" sz="30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CMP is often used for comparing whether a counter value has reached the number of times a loop needs to be run. </a:t>
            </a:r>
            <a:endParaRPr kumimoji="0" lang="en-US" altLang="zh-CN" sz="30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a:p>
            <a:pPr marL="571500" marR="0" lvl="0" indent="-571500" algn="l" defTabSz="914400" rtl="0" eaLnBrk="0" fontAlgn="base" latinLnBrk="0" hangingPunct="0">
              <a:lnSpc>
                <a:spcPct val="110000"/>
              </a:lnSpc>
              <a:spcBef>
                <a:spcPts val="0"/>
              </a:spcBef>
              <a:spcAft>
                <a:spcPts val="50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kumimoji="0" lang="en-US" altLang="zh-CN" sz="30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Consider the following typical condition −</a:t>
            </a:r>
            <a:endParaRPr kumimoji="0" lang="en-US" altLang="zh-CN" sz="30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a:p>
            <a:pPr marL="571500" marR="0" lvl="0" indent="-571500" algn="l" defTabSz="914400" rtl="0" eaLnBrk="0" fontAlgn="base" latinLnBrk="0" hangingPunct="0">
              <a:lnSpc>
                <a:spcPct val="110000"/>
              </a:lnSpc>
              <a:spcBef>
                <a:spcPts val="0"/>
              </a:spcBef>
              <a:spcAft>
                <a:spcPts val="500"/>
              </a:spcAft>
              <a:buClrTx/>
              <a:buSzPct val="150000"/>
              <a:buFontTx/>
              <a:buBlip>
                <a:blip r:embed="rId3"/>
              </a:buBlip>
              <a:defRPr/>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kumimoji="0" lang="en-US" altLang="zh-CN" sz="30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Example</a:t>
            </a:r>
            <a:endParaRPr kumimoji="0" lang="en-US" altLang="zh-CN" sz="30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p:txBody>
      </p:sp>
      <p:sp>
        <p:nvSpPr>
          <p:cNvPr id="5" name="文本框 4"/>
          <p:cNvSpPr txBox="1"/>
          <p:nvPr>
            <p:custDataLst>
              <p:tags r:id="rId4"/>
            </p:custDataLst>
          </p:nvPr>
        </p:nvSpPr>
        <p:spPr>
          <a:xfrm>
            <a:off x="1547495" y="3527425"/>
            <a:ext cx="9097010" cy="2593975"/>
          </a:xfrm>
          <a:prstGeom prst="rect">
            <a:avLst/>
          </a:prstGeom>
          <a:solidFill>
            <a:srgbClr val="D1202F">
              <a:alpha val="5000"/>
            </a:srgbClr>
          </a:solidFill>
          <a:ln>
            <a:solidFill>
              <a:srgbClr val="D1202F"/>
            </a:solidFill>
          </a:ln>
        </p:spPr>
        <p:txBody>
          <a:bodyPr wrap="square" rtlCol="0" anchor="ctr" anchorCtr="0">
            <a:noAutofit/>
          </a:bodyPr>
          <a:lstStyle/>
          <a:p>
            <a:pPr marL="0" marR="0" lvl="0" indent="0" algn="l" defTabSz="914400" rtl="0" eaLnBrk="1" fontAlgn="auto" latinLnBrk="0" hangingPunct="1">
              <a:lnSpc>
                <a:spcPct val="180000"/>
              </a:lnSpc>
              <a:spcBef>
                <a:spcPts val="0"/>
              </a:spcBef>
              <a:spcAft>
                <a:spcPts val="0"/>
              </a:spcAft>
              <a:buClrTx/>
              <a:buSzTx/>
              <a:buFontTx/>
              <a:buNone/>
              <a:defRPr/>
            </a:pPr>
            <a:r>
              <a:rPr kumimoji="0" lang="en-US" sz="25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LP1:</a:t>
            </a:r>
            <a:endParaRPr kumimoji="0" lang="en-US" sz="25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endParaRPr>
          </a:p>
          <a:p>
            <a:pPr marL="0" marR="0" lvl="0" indent="0" algn="l" defTabSz="914400" rtl="0" eaLnBrk="1" fontAlgn="auto" latinLnBrk="0" hangingPunct="1">
              <a:lnSpc>
                <a:spcPct val="180000"/>
              </a:lnSpc>
              <a:spcBef>
                <a:spcPts val="0"/>
              </a:spcBef>
              <a:spcAft>
                <a:spcPts val="0"/>
              </a:spcAft>
              <a:buClrTx/>
              <a:buSzTx/>
              <a:buFontTx/>
              <a:buNone/>
              <a:defRPr/>
            </a:pPr>
            <a:r>
              <a:rPr kumimoji="0" lang="en-US" sz="25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INC	RDX</a:t>
            </a:r>
            <a:endParaRPr kumimoji="0" lang="en-US" sz="25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endParaRPr>
          </a:p>
          <a:p>
            <a:pPr marL="0" marR="0" lvl="0" indent="0" algn="l" defTabSz="914400" rtl="0" eaLnBrk="1" fontAlgn="auto" latinLnBrk="0" hangingPunct="1">
              <a:lnSpc>
                <a:spcPct val="180000"/>
              </a:lnSpc>
              <a:spcBef>
                <a:spcPts val="0"/>
              </a:spcBef>
              <a:spcAft>
                <a:spcPts val="0"/>
              </a:spcAft>
              <a:buClrTx/>
              <a:buSzTx/>
              <a:buFontTx/>
              <a:buNone/>
              <a:defRPr/>
            </a:pPr>
            <a:r>
              <a:rPr kumimoji="0" lang="en-US" sz="25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CMP	RDX, 10	; Compares whether the counter has reached 10</a:t>
            </a:r>
            <a:endParaRPr kumimoji="0" lang="en-US" sz="25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endParaRPr>
          </a:p>
          <a:p>
            <a:pPr marL="0" marR="0" lvl="0" indent="0" algn="l" defTabSz="914400" rtl="0" eaLnBrk="1" fontAlgn="auto" latinLnBrk="0" hangingPunct="1">
              <a:lnSpc>
                <a:spcPct val="180000"/>
              </a:lnSpc>
              <a:spcBef>
                <a:spcPts val="0"/>
              </a:spcBef>
              <a:spcAft>
                <a:spcPts val="0"/>
              </a:spcAft>
              <a:buClrTx/>
              <a:buSzTx/>
              <a:buFontTx/>
              <a:buNone/>
              <a:defRPr/>
            </a:pPr>
            <a:r>
              <a:rPr kumimoji="0" lang="en-US" sz="25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JLE	LP1     ; If it is less than or equal to 10, then jump to LP1</a:t>
            </a:r>
            <a:endParaRPr kumimoji="0" lang="en-US" sz="25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Unconditional Jump</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375920" y="1098550"/>
            <a:ext cx="10998835" cy="398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marR="0" lvl="0" indent="-533400" algn="l" defTabSz="914400" rtl="0" eaLnBrk="0" fontAlgn="base" latinLnBrk="0" hangingPunct="0">
              <a:lnSpc>
                <a:spcPct val="100000"/>
              </a:lnSpc>
              <a:spcBef>
                <a:spcPts val="0"/>
              </a:spcBef>
              <a:spcAft>
                <a:spcPts val="500"/>
              </a:spcAft>
              <a:buClrTx/>
              <a:buSzPct val="150000"/>
              <a:buFontTx/>
              <a:buBlip>
                <a:blip r:embed="rId3"/>
              </a:buBlip>
              <a:defRPr/>
              <a:extLst>
                <a:ext uri="{35155182-B16C-46BC-9424-99874614C6A1}">
                  <wpsdc:indentchars xmlns:wpsdc="http://www.wps.cn/officeDocument/2017/drawingmlCustomData" val="-150" checksum="656641676"/>
                  <wpsdc:marlchars xmlns:wpsdc="http://www.wps.cn/officeDocument/2017/drawingmlCustomData" val="250" checksum="1039213347"/>
                </a:ext>
              </a:extLst>
            </a:pPr>
            <a:r>
              <a:rPr kumimoji="0" lang="en-US" altLang="zh-CN" sz="28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The JMP instruction provides a label name where the flow of control is transferred immediately. The syntax of the JMP instruction is −</a:t>
            </a:r>
            <a:endParaRPr kumimoji="0" lang="en-US" altLang="zh-CN" sz="28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p:txBody>
      </p:sp>
      <p:sp>
        <p:nvSpPr>
          <p:cNvPr id="2" name="文本框 1"/>
          <p:cNvSpPr txBox="1"/>
          <p:nvPr/>
        </p:nvSpPr>
        <p:spPr>
          <a:xfrm>
            <a:off x="3366453" y="3154680"/>
            <a:ext cx="2185035" cy="54800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mn-ea"/>
              </a:rPr>
              <a:t>JMP	label</a:t>
            </a:r>
            <a:endPar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Examples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7" name="Content Placeholder 6"/>
          <p:cNvPicPr>
            <a:picLocks noChangeAspect="1"/>
          </p:cNvPicPr>
          <p:nvPr>
            <p:custDataLst>
              <p:tags r:id="rId2"/>
            </p:custDataLst>
          </p:nvPr>
        </p:nvPicPr>
        <p:blipFill>
          <a:blip r:embed="rId3"/>
          <a:srcRect r="58199" b="49650"/>
          <a:stretch>
            <a:fillRect/>
          </a:stretch>
        </p:blipFill>
        <p:spPr>
          <a:xfrm>
            <a:off x="347345" y="1642110"/>
            <a:ext cx="4412615" cy="3913505"/>
          </a:xfrm>
          <a:prstGeom prst="rect">
            <a:avLst/>
          </a:prstGeom>
          <a:ln>
            <a:solidFill>
              <a:srgbClr val="D1202F"/>
            </a:solidFill>
          </a:ln>
        </p:spPr>
      </p:pic>
      <p:pic>
        <p:nvPicPr>
          <p:cNvPr id="4" name="Content Placeholder 6"/>
          <p:cNvPicPr>
            <a:picLocks noChangeAspect="1"/>
          </p:cNvPicPr>
          <p:nvPr>
            <p:custDataLst>
              <p:tags r:id="rId4"/>
            </p:custDataLst>
          </p:nvPr>
        </p:nvPicPr>
        <p:blipFill>
          <a:blip r:embed="rId3"/>
          <a:srcRect t="51722" r="33666"/>
          <a:stretch>
            <a:fillRect/>
          </a:stretch>
        </p:blipFill>
        <p:spPr>
          <a:xfrm>
            <a:off x="5053330" y="1779270"/>
            <a:ext cx="6791960" cy="3639820"/>
          </a:xfrm>
          <a:prstGeom prst="rect">
            <a:avLst/>
          </a:prstGeom>
          <a:ln>
            <a:solidFill>
              <a:srgbClr val="D1202F"/>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89662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Conditional Jump</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193040" y="1098550"/>
            <a:ext cx="1125664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marR="0" lvl="0" indent="-476250" algn="l" defTabSz="914400" rtl="0" eaLnBrk="0" fontAlgn="base" latinLnBrk="0" hangingPunct="0">
              <a:lnSpc>
                <a:spcPct val="110000"/>
              </a:lnSpc>
              <a:spcBef>
                <a:spcPts val="0"/>
              </a:spcBef>
              <a:spcAft>
                <a:spcPts val="500"/>
              </a:spcAft>
              <a:buClrTx/>
              <a:buSzPct val="150000"/>
              <a:buFontTx/>
              <a:buBlip>
                <a:blip r:embed="rId3"/>
              </a:buBlip>
              <a:defRPr/>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kumimoji="0" lang="en-US" altLang="zh-CN" sz="25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If some specified condition is satisfied in conditional jump, the control flow is transferred to a target instruction. There are numerous conditional jump instructions depending upon the condition and data.</a:t>
            </a:r>
            <a:endParaRPr kumimoji="0" lang="en-US" altLang="zh-CN" sz="25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a:p>
            <a:pPr marL="571500" marR="0" lvl="0" indent="-476250" algn="l" defTabSz="914400" rtl="0" eaLnBrk="0" fontAlgn="base" latinLnBrk="0" hangingPunct="0">
              <a:lnSpc>
                <a:spcPct val="110000"/>
              </a:lnSpc>
              <a:spcBef>
                <a:spcPts val="0"/>
              </a:spcBef>
              <a:spcAft>
                <a:spcPts val="500"/>
              </a:spcAft>
              <a:buClrTx/>
              <a:buSzPct val="150000"/>
              <a:buFontTx/>
              <a:buBlip>
                <a:blip r:embed="rId3"/>
              </a:buBlip>
              <a:defRPr/>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kumimoji="0" lang="en-US" altLang="zh-CN" sz="25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Following are the conditional jump instructions used on signed data used for arithmetic operations −</a:t>
            </a:r>
            <a:endParaRPr kumimoji="0" lang="en-US" altLang="zh-CN" sz="25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p:txBody>
      </p:sp>
      <p:pic>
        <p:nvPicPr>
          <p:cNvPr id="9" name="Content Placeholder 8"/>
          <p:cNvPicPr>
            <a:picLocks noChangeAspect="1"/>
          </p:cNvPicPr>
          <p:nvPr>
            <p:custDataLst>
              <p:tags r:id="rId4"/>
            </p:custDataLst>
          </p:nvPr>
        </p:nvPicPr>
        <p:blipFill>
          <a:blip r:embed="rId5"/>
          <a:stretch>
            <a:fillRect/>
          </a:stretch>
        </p:blipFill>
        <p:spPr>
          <a:xfrm>
            <a:off x="1738313" y="3429000"/>
            <a:ext cx="8715375" cy="2581275"/>
          </a:xfrm>
          <a:prstGeom prst="rect">
            <a:avLst/>
          </a:prstGeom>
          <a:ln>
            <a:solidFill>
              <a:srgbClr val="D1202F"/>
            </a:solidFill>
          </a:ln>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UNIT_TABLE_BEAUTIFY" val="smartTable{a772a0d9-48e2-48ce-9448-f0c1f9af5ed3}"/>
  <p:tag name="TABLE_ENDDRAG_ORIGIN_RECT" val="780*225"/>
  <p:tag name="TABLE_ENDDRAG_RECT" val="76*177*780*225"/>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SPECIAL_SOURCE" val="bdnull"/>
  <p:tag name="KSO_WM_SLIDE_ID" val="diagram20227964_3"/>
  <p:tag name="KSO_WM_TEMPLATE_SUBCATEGORY" val="0"/>
  <p:tag name="KSO_WM_TEMPLATE_MASTER_TYPE" val="1"/>
  <p:tag name="KSO_WM_TEMPLATE_COLOR_TYPE" val="0"/>
  <p:tag name="KSO_WM_SLIDE_INDEX" val="3"/>
  <p:tag name="KSO_WM_TAG_VERSION" val="1.0"/>
  <p:tag name="KSO_WM_BEAUTIFY_FLAG" val="#wm#"/>
  <p:tag name="KSO_WM_TEMPLATE_CATEGORY" val="diagram"/>
  <p:tag name="KSO_WM_TEMPLATE_INDEX" val="20227964"/>
  <p:tag name="KSO_WM_SLIDE_TYPE" val="text"/>
  <p:tag name="KSO_WM_SLIDE_SUBTYPE" val="diag"/>
  <p:tag name="KSO_WM_SLIDE_ITEM_CNT" val="3"/>
  <p:tag name="KSO_WM_SLIDE_SIZE" val="913.55*403"/>
  <p:tag name="KSO_WM_SLIDE_POSITION" val="0*66.25"/>
  <p:tag name="KSO_WM_DIAGRAM_GROUP_CODE" val="l1-1"/>
  <p:tag name="KSO_WM_SLIDE_DIAGTYPE" val="l"/>
  <p:tag name="KSO_WM_SLIDE_LAYOUT" val="l"/>
  <p:tag name="KSO_WM_SLIDE_LAYOUT_CNT" val="1"/>
</p:tagLst>
</file>

<file path=ppt/tags/tag1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9_5*l_h_i*1_1_1"/>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679_5*l_h_i*1_1_3"/>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679_5*l_h_i*1_1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7679_5*l_h_i*1_1_2"/>
  <p:tag name="KSO_WM_TEMPLATE_CATEGORY" val="diagram"/>
  <p:tag name="KSO_WM_TEMPLATE_INDEX" val="20227679"/>
  <p:tag name="KSO_WM_UNIT_LAYERLEVEL" val="1_1_1"/>
  <p:tag name="KSO_WM_TAG_VERSION" val="1.0"/>
  <p:tag name="KSO_WM_BEAUTIFY_FLAG" val=""/>
  <p:tag name="KSO_WM_UNIT_TEXT_FILL_FORE_SCHEMECOLOR_INDEX" val="5"/>
  <p:tag name="KSO_WM_UNIT_TEXT_FILL_TYPE" val="1"/>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7679_5*l_h_i*1_2_1"/>
  <p:tag name="KSO_WM_TEMPLATE_CATEGORY" val="diagram"/>
  <p:tag name="KSO_WM_TEMPLATE_INDEX" val="20227679"/>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27679_5*l_h_i*1_2_3"/>
  <p:tag name="KSO_WM_TEMPLATE_CATEGORY" val="diagram"/>
  <p:tag name="KSO_WM_TEMPLATE_INDEX" val="20227679"/>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27679_5*l_h_i*1_2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27679_5*l_h_i*1_2_2"/>
  <p:tag name="KSO_WM_TEMPLATE_CATEGORY" val="diagram"/>
  <p:tag name="KSO_WM_TEMPLATE_INDEX" val="20227679"/>
  <p:tag name="KSO_WM_UNIT_LAYERLEVEL" val="1_1_1"/>
  <p:tag name="KSO_WM_TAG_VERSION" val="1.0"/>
  <p:tag name="KSO_WM_BEAUTIFY_FLAG" val=""/>
  <p:tag name="KSO_WM_UNIT_TEXT_FILL_FORE_SCHEMECOLOR_INDEX" val="6"/>
  <p:tag name="KSO_WM_UNIT_TEXT_FILL_TYPE" val="1"/>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9_5*l_h_i*1_1_1"/>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679_5*l_h_i*1_1_3"/>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679_5*l_h_i*1_1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7679_5*l_h_i*1_1_2"/>
  <p:tag name="KSO_WM_TEMPLATE_CATEGORY" val="diagram"/>
  <p:tag name="KSO_WM_TEMPLATE_INDEX" val="20227679"/>
  <p:tag name="KSO_WM_UNIT_LAYERLEVEL" val="1_1_1"/>
  <p:tag name="KSO_WM_TAG_VERSION" val="1.0"/>
  <p:tag name="KSO_WM_BEAUTIFY_FLAG" val=""/>
  <p:tag name="KSO_WM_UNIT_TEXT_FILL_FORE_SCHEMECOLOR_INDEX" val="5"/>
  <p:tag name="KSO_WM_UNIT_TEXT_FILL_TYPE" val="1"/>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4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4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11135</Words>
  <Application>WPS Presentation</Application>
  <PresentationFormat>宽屏</PresentationFormat>
  <Paragraphs>324</Paragraphs>
  <Slides>34</Slides>
  <Notes>20</Notes>
  <HiddenSlides>0</HiddenSlides>
  <MMClips>0</MMClips>
  <ScaleCrop>false</ScaleCrop>
  <HeadingPairs>
    <vt:vector size="6" baseType="variant">
      <vt:variant>
        <vt:lpstr>已用的字体</vt:lpstr>
      </vt:variant>
      <vt:variant>
        <vt:i4>28</vt:i4>
      </vt:variant>
      <vt:variant>
        <vt:lpstr>主题</vt:lpstr>
      </vt:variant>
      <vt:variant>
        <vt:i4>4</vt:i4>
      </vt:variant>
      <vt:variant>
        <vt:lpstr>幻灯片标题</vt:lpstr>
      </vt:variant>
      <vt:variant>
        <vt:i4>34</vt:i4>
      </vt:variant>
    </vt:vector>
  </HeadingPairs>
  <TitlesOfParts>
    <vt:vector size="66" baseType="lpstr">
      <vt:lpstr>Arial</vt:lpstr>
      <vt:lpstr>SimSun</vt:lpstr>
      <vt:lpstr>Wingdings</vt:lpstr>
      <vt:lpstr>阿里巴巴普惠体 R</vt:lpstr>
      <vt:lpstr>Wingdings</vt:lpstr>
      <vt:lpstr>Arial</vt:lpstr>
      <vt:lpstr>华文楷体</vt:lpstr>
      <vt:lpstr>Arial Black</vt:lpstr>
      <vt:lpstr>Palatino Linotype</vt:lpstr>
      <vt:lpstr>苹方-简</vt:lpstr>
      <vt:lpstr>Microsoft YaHei</vt:lpstr>
      <vt:lpstr>汉仪旗黑</vt:lpstr>
      <vt:lpstr>Segoe UI</vt:lpstr>
      <vt:lpstr>微软雅黑 Light</vt:lpstr>
      <vt:lpstr>思源黑体 CN Bold</vt:lpstr>
      <vt:lpstr>Calibri</vt:lpstr>
      <vt:lpstr>等线</vt:lpstr>
      <vt:lpstr>等线</vt:lpstr>
      <vt:lpstr>Calibri</vt:lpstr>
      <vt:lpstr>黑体-简</vt:lpstr>
      <vt:lpstr>Lucida Sans</vt:lpstr>
      <vt:lpstr>Times New Roman</vt:lpstr>
      <vt:lpstr>Microsoft YaHei</vt:lpstr>
      <vt:lpstr>思源黑体 CN Heavy</vt:lpstr>
      <vt:lpstr>思源黑体 CN Normal</vt:lpstr>
      <vt:lpstr>Helvetica Neue</vt:lpstr>
      <vt:lpstr>宋体-简</vt:lpstr>
      <vt:lpstr>Arial Unicode MS</vt:lpstr>
      <vt:lpstr>Office 主题</vt:lpstr>
      <vt:lpstr>148_自定义设计方案</vt:lpstr>
      <vt:lpstr>149_自定义设计方案</vt:lpstr>
      <vt:lpstr>110_自定义设计方案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Liping</dc:creator>
  <cp:lastModifiedBy>zhong</cp:lastModifiedBy>
  <cp:revision>8</cp:revision>
  <dcterms:created xsi:type="dcterms:W3CDTF">2023-09-12T05:26:20Z</dcterms:created>
  <dcterms:modified xsi:type="dcterms:W3CDTF">2023-09-12T05:26:20Z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1033-4.9.0.7859</vt:lpwstr>
  </property>
</Properties>
</file>