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5.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5.xml" ContentType="application/vnd.openxmlformats-officedocument.presentationml.notesSlide+xml"/>
  <Override PartName="/ppt/tags/tag85.xml" ContentType="application/vnd.openxmlformats-officedocument.presentationml.tags+xml"/>
  <Override PartName="/ppt/notesSlides/notesSlide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7.xml" ContentType="application/vnd.openxmlformats-officedocument.presentationml.notesSlide+xml"/>
  <Override PartName="/ppt/tags/tag88.xml" ContentType="application/vnd.openxmlformats-officedocument.presentationml.tags+xml"/>
  <Override PartName="/ppt/notesSlides/notesSlide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9.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Lst>
  <p:notesMasterIdLst>
    <p:notesMasterId r:id="rId31"/>
  </p:notesMasterIdLst>
  <p:sldIdLst>
    <p:sldId id="257" r:id="rId5"/>
    <p:sldId id="263" r:id="rId6"/>
    <p:sldId id="665" r:id="rId7"/>
    <p:sldId id="642" r:id="rId8"/>
    <p:sldId id="643" r:id="rId9"/>
    <p:sldId id="644" r:id="rId10"/>
    <p:sldId id="645" r:id="rId11"/>
    <p:sldId id="646" r:id="rId12"/>
    <p:sldId id="647" r:id="rId13"/>
    <p:sldId id="648" r:id="rId14"/>
    <p:sldId id="649" r:id="rId15"/>
    <p:sldId id="666" r:id="rId16"/>
    <p:sldId id="689" r:id="rId17"/>
    <p:sldId id="690" r:id="rId18"/>
    <p:sldId id="691" r:id="rId19"/>
    <p:sldId id="692" r:id="rId20"/>
    <p:sldId id="693" r:id="rId21"/>
    <p:sldId id="694" r:id="rId22"/>
    <p:sldId id="695" r:id="rId23"/>
    <p:sldId id="696" r:id="rId24"/>
    <p:sldId id="697" r:id="rId25"/>
    <p:sldId id="698" r:id="rId26"/>
    <p:sldId id="699" r:id="rId27"/>
    <p:sldId id="700" r:id="rId28"/>
    <p:sldId id="701" r:id="rId29"/>
    <p:sldId id="637"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160"/>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t>2023/8/20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t>‹#›</a:t>
            </a:fld>
            <a:endParaRPr lang="zh-CN" altLang="en-US"/>
          </a:p>
        </p:txBody>
      </p:sp>
    </p:spTree>
    <p:extLst>
      <p:ext uri="{BB962C8B-B14F-4D97-AF65-F5344CB8AC3E}">
        <p14:creationId xmlns:p14="http://schemas.microsoft.com/office/powerpoint/2010/main" val="173324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38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2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27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15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5295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tags" Target="../tags/tag1.xml"/><Relationship Id="rId7"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6.svg"/><Relationship Id="rId4" Type="http://schemas.openxmlformats.org/officeDocument/2006/relationships/tags" Target="../tags/tag10.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heme" Target="../theme/theme4.xml"/><Relationship Id="rId7" Type="http://schemas.openxmlformats.org/officeDocument/2006/relationships/tags" Target="../tags/tag18.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ags" Target="../tags/tag17.xml"/><Relationship Id="rId11" Type="http://schemas.openxmlformats.org/officeDocument/2006/relationships/image" Target="../media/image6.svg"/><Relationship Id="rId5" Type="http://schemas.openxmlformats.org/officeDocument/2006/relationships/tags" Target="../tags/tag16.xml"/><Relationship Id="rId10" Type="http://schemas.openxmlformats.org/officeDocument/2006/relationships/image" Target="../media/image5.png"/><Relationship Id="rId4" Type="http://schemas.openxmlformats.org/officeDocument/2006/relationships/tags" Target="../tags/tag15.xml"/><Relationship Id="rId9" Type="http://schemas.openxmlformats.org/officeDocument/2006/relationships/tags" Target="../tags/tag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4"/>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6"/>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t>‹#›</a:t>
            </a:fld>
            <a:endParaRPr lang="zh-CN" altLang="en-US"/>
          </a:p>
        </p:txBody>
      </p:sp>
    </p:spTree>
    <p:extLst>
      <p:ext uri="{BB962C8B-B14F-4D97-AF65-F5344CB8AC3E}">
        <p14:creationId xmlns:p14="http://schemas.microsoft.com/office/powerpoint/2010/main" val="186761952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6"/>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t>‹#›</a:t>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10575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4"/>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5"/>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6"/>
            </p:custDataLst>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t>‹#›</a:t>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3"/>
    </p:custDataLst>
    <p:extLst>
      <p:ext uri="{BB962C8B-B14F-4D97-AF65-F5344CB8AC3E}">
        <p14:creationId xmlns:p14="http://schemas.microsoft.com/office/powerpoint/2010/main" val="3483185824"/>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5"/>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6"/>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7"/>
            </p:custDataLst>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t>‹#›</a:t>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4"/>
    </p:custDataLst>
    <p:extLst>
      <p:ext uri="{BB962C8B-B14F-4D97-AF65-F5344CB8AC3E}">
        <p14:creationId xmlns:p14="http://schemas.microsoft.com/office/powerpoint/2010/main" val="3213409197"/>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3.xml"/><Relationship Id="rId7" Type="http://schemas.openxmlformats.org/officeDocument/2006/relationships/image" Target="../media/image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xml"/><Relationship Id="rId5" Type="http://schemas.openxmlformats.org/officeDocument/2006/relationships/tags" Target="../tags/tag25.xml"/><Relationship Id="rId4"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9.jpe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Layout" Target="../slideLayouts/slideLayout1.xml"/><Relationship Id="rId5" Type="http://schemas.openxmlformats.org/officeDocument/2006/relationships/tags" Target="../tags/tag75.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14.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91.xml"/><Relationship Id="rId7" Type="http://schemas.openxmlformats.org/officeDocument/2006/relationships/image" Target="../media/image16.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notesSlide" Target="../notesSlides/notesSlide1.xml"/><Relationship Id="rId2" Type="http://schemas.openxmlformats.org/officeDocument/2006/relationships/tags" Target="../tags/tag27.xml"/><Relationship Id="rId16"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20.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slideLayout" Target="../slideLayouts/slideLayout2.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notesSlide" Target="../notesSlides/notesSlide11.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slideLayout" Target="../slideLayouts/slideLayout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image" Target="../media/image8.png"/><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9.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slideLayout" Target="../slideLayouts/slideLayout1.xml"/><Relationship Id="rId5" Type="http://schemas.openxmlformats.org/officeDocument/2006/relationships/tags" Target="../tags/tag45.xml"/><Relationship Id="rId10" Type="http://schemas.openxmlformats.org/officeDocument/2006/relationships/tags" Target="../tags/tag50.xml"/><Relationship Id="rId4" Type="http://schemas.openxmlformats.org/officeDocument/2006/relationships/tags" Target="../tags/tag44.xml"/><Relationship Id="rId9" Type="http://schemas.openxmlformats.org/officeDocument/2006/relationships/tags" Target="../tags/tag49.xml"/></Relationships>
</file>

<file path=ppt/slides/_rels/slide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2023.09.14</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7"/>
          <a:stretch>
            <a:fillRect/>
          </a:stretch>
        </p:blipFill>
        <p:spPr>
          <a:xfrm>
            <a:off x="11677571" y="6016506"/>
            <a:ext cx="247650" cy="390525"/>
          </a:xfrm>
          <a:prstGeom prst="rect">
            <a:avLst/>
          </a:prstGeom>
        </p:spPr>
      </p:pic>
      <p:sp>
        <p:nvSpPr>
          <p:cNvPr id="2" name="Google Shape;54;p15"/>
          <p:cNvSpPr txBox="1"/>
          <p:nvPr>
            <p:custDataLst>
              <p:tags r:id="rId2"/>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tabLst/>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p>
        </p:txBody>
      </p:sp>
      <p:pic>
        <p:nvPicPr>
          <p:cNvPr id="4" name="图片 3"/>
          <p:cNvPicPr>
            <a:picLocks noChangeAspect="1"/>
          </p:cNvPicPr>
          <p:nvPr>
            <p:custDataLst>
              <p:tags r:id="rId3"/>
            </p:custDataLst>
          </p:nvPr>
        </p:nvPicPr>
        <p:blipFill>
          <a:blip r:embed="rId8"/>
          <a:stretch>
            <a:fillRect/>
          </a:stretch>
        </p:blipFill>
        <p:spPr>
          <a:xfrm>
            <a:off x="299085" y="109855"/>
            <a:ext cx="1848142" cy="1296000"/>
          </a:xfrm>
          <a:prstGeom prst="rect">
            <a:avLst/>
          </a:prstGeom>
          <a:noFill/>
          <a:ln w="9525">
            <a:noFill/>
          </a:ln>
        </p:spPr>
      </p:pic>
      <p:sp>
        <p:nvSpPr>
          <p:cNvPr id="5" name="Google Shape;55;p15"/>
          <p:cNvSpPr txBox="1"/>
          <p:nvPr>
            <p:custDataLst>
              <p:tags r:id="rId4"/>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tabLst/>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tabLst/>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p>
        </p:txBody>
      </p:sp>
      <p:sp>
        <p:nvSpPr>
          <p:cNvPr id="6" name="矩形 5"/>
          <p:cNvSpPr/>
          <p:nvPr>
            <p:custDataLst>
              <p:tags r:id="rId5"/>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anose="020B0503020204020204" pitchFamily="34" charset="-122"/>
                <a:cs typeface="Palatino Linotype" panose="02040502050505030304" charset="0"/>
              </a:rPr>
              <a:t>Gianforte School of Computing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anose="020B0503020204020204" pitchFamily="34" charset="-122"/>
                <a:cs typeface="Palatino Linotype" panose="02040502050505030304" charset="0"/>
              </a:rPr>
              <a:t>E-mail: fangtian.zhong@montana.edu</a:t>
            </a:r>
          </a:p>
          <a:p>
            <a:pPr marL="0" marR="0" lvl="0" indent="0" algn="ctr" defTabSz="914400" rtl="0" eaLnBrk="1" fontAlgn="auto" latinLnBrk="0" hangingPunct="1">
              <a:lnSpc>
                <a:spcPts val="28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anose="020B0503020204020204"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Other Conventions</a:t>
            </a: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530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495300" algn="l" defTabSz="914400" rtl="0" eaLnBrk="0" fontAlgn="base" latinLnBrk="0" hangingPunct="0">
              <a:lnSpc>
                <a:spcPct val="90000"/>
              </a:lnSpc>
              <a:spcBef>
                <a:spcPts val="0"/>
              </a:spcBef>
              <a:spcAft>
                <a:spcPts val="0"/>
              </a:spcAft>
              <a:buClrTx/>
              <a:buSzPct val="150000"/>
              <a:buFontTx/>
              <a:buBlip>
                <a:blip r:embed="rId4"/>
              </a:buBlip>
              <a:tabLst/>
              <a:defRPr/>
              <a:extLst>
                <a:ext uri="{35155182-B16C-46BC-9424-99874614C6A1}">
                  <wpsdc:indentchars xmlns:wpsdc="http://www.wps.cn/officeDocument/2017/drawingmlCustomData" xmlns="" val="-150" checksum="390499218"/>
                  <wpsdc:marlchars xmlns:wpsdc="http://www.wps.cn/officeDocument/2017/drawingmlCustomData" xmlns="" val="250" checksum="1039213347"/>
                </a:ext>
              </a:extLst>
            </a:pPr>
            <a:r>
              <a:rPr kumimoji="0" lang="en-US" altLang="zh-CN" sz="2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Writing a macro is another way of ensuring modular programming in assembly language.</a:t>
            </a:r>
          </a:p>
          <a:p>
            <a:pPr marL="1371600" marR="0" lvl="0" indent="-279400" algn="l" defTabSz="914400" rtl="0" eaLnBrk="0" fontAlgn="base" latinLnBrk="0" hangingPunct="0">
              <a:lnSpc>
                <a:spcPct val="80000"/>
              </a:lnSpc>
              <a:spcBef>
                <a:spcPts val="0"/>
              </a:spcBef>
              <a:spcAft>
                <a:spcPts val="0"/>
              </a:spcAft>
              <a:buClrTx/>
              <a:buSzPct val="100000"/>
              <a:buFontTx/>
              <a:buNone/>
              <a:tabLst/>
              <a:defRPr/>
              <a:extLst>
                <a:ext uri="{35155182-B16C-46BC-9424-99874614C6A1}">
                  <wpsdc:indentchars xmlns:wpsdc="http://www.wps.cn/officeDocument/2017/drawingmlCustomData" xmlns="" val="-100" checksum="3991477789"/>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A macro is a sequence of instructions, assigned by a name and could be used anywhere in the program.</a:t>
            </a:r>
          </a:p>
          <a:p>
            <a:pPr marL="1371600" marR="0" lvl="0" indent="-279400" algn="l" defTabSz="914400" rtl="0" eaLnBrk="0" fontAlgn="base" latinLnBrk="0" hangingPunct="0">
              <a:lnSpc>
                <a:spcPct val="80000"/>
              </a:lnSpc>
              <a:spcBef>
                <a:spcPts val="0"/>
              </a:spcBef>
              <a:spcAft>
                <a:spcPts val="0"/>
              </a:spcAft>
              <a:buClrTx/>
              <a:buSzPct val="100000"/>
              <a:buFontTx/>
              <a:buNone/>
              <a:tabLst/>
              <a:defRPr/>
              <a:extLst>
                <a:ext uri="{35155182-B16C-46BC-9424-99874614C6A1}">
                  <wpsdc:indentchars xmlns:wpsdc="http://www.wps.cn/officeDocument/2017/drawingmlCustomData" xmlns="" val="-100" checksum="3991477789"/>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In NASM, macros are defined with %macro and %endmacro directives.</a:t>
            </a:r>
          </a:p>
          <a:p>
            <a:pPr marL="1371600" marR="0" lvl="0" indent="-279400" algn="l" defTabSz="914400" rtl="0" eaLnBrk="0" fontAlgn="base" latinLnBrk="0" hangingPunct="0">
              <a:lnSpc>
                <a:spcPct val="80000"/>
              </a:lnSpc>
              <a:spcBef>
                <a:spcPts val="0"/>
              </a:spcBef>
              <a:spcAft>
                <a:spcPts val="0"/>
              </a:spcAft>
              <a:buClrTx/>
              <a:buSzPct val="100000"/>
              <a:buFontTx/>
              <a:buNone/>
              <a:tabLst/>
              <a:defRPr/>
              <a:extLst>
                <a:ext uri="{35155182-B16C-46BC-9424-99874614C6A1}">
                  <wpsdc:indentchars xmlns:wpsdc="http://www.wps.cn/officeDocument/2017/drawingmlCustomData" xmlns="" val="-100" checksum="3991477789"/>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The macro begins with the %macro directive and ends with the %endmacro directive.</a:t>
            </a:r>
          </a:p>
          <a:p>
            <a:pPr marL="571500" marR="0" lvl="0" indent="-495300" algn="l" defTabSz="914400" rtl="0" eaLnBrk="0" fontAlgn="base" latinLnBrk="0" hangingPunct="0">
              <a:lnSpc>
                <a:spcPct val="110000"/>
              </a:lnSpc>
              <a:spcBef>
                <a:spcPts val="0"/>
              </a:spcBef>
              <a:spcAft>
                <a:spcPts val="0"/>
              </a:spcAft>
              <a:buClrTx/>
              <a:buSzPct val="150000"/>
              <a:buFontTx/>
              <a:buBlip>
                <a:blip r:embed="rId4"/>
              </a:buBlip>
              <a:tabLst/>
              <a:defRPr/>
              <a:extLst>
                <a:ext uri="{35155182-B16C-46BC-9424-99874614C6A1}">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Syntax for macro definition −</a:t>
            </a:r>
          </a:p>
          <a:p>
            <a:pPr marL="1435100" marR="0" lvl="0" indent="-342900" algn="l" defTabSz="914400" rtl="0" eaLnBrk="0" fontAlgn="base" latinLnBrk="0" hangingPunct="0">
              <a:lnSpc>
                <a:spcPct val="90000"/>
              </a:lnSpc>
              <a:spcBef>
                <a:spcPts val="0"/>
              </a:spcBef>
              <a:spcAft>
                <a:spcPts val="0"/>
              </a:spcAft>
              <a:buClrTx/>
              <a:buSzPct val="100000"/>
              <a:buFont typeface="Arial" panose="020B0604020202020204" pitchFamily="34" charset="0"/>
              <a:buChar char="•"/>
              <a:tabLst/>
              <a:defRPr/>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%macro macro_name  number_of_params</a:t>
            </a:r>
          </a:p>
          <a:p>
            <a:pPr marL="1435100" marR="0" lvl="0" indent="-342900" algn="l" defTabSz="914400" rtl="0" eaLnBrk="0" fontAlgn="base" latinLnBrk="0" hangingPunct="0">
              <a:lnSpc>
                <a:spcPct val="90000"/>
              </a:lnSpc>
              <a:spcBef>
                <a:spcPts val="0"/>
              </a:spcBef>
              <a:spcAft>
                <a:spcPts val="0"/>
              </a:spcAft>
              <a:buClrTx/>
              <a:buSzPct val="100000"/>
              <a:buFont typeface="Arial" panose="020B0604020202020204" pitchFamily="34" charset="0"/>
              <a:buChar char="•"/>
              <a:tabLst/>
              <a:defRPr/>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&lt;macro body&gt;</a:t>
            </a:r>
          </a:p>
          <a:p>
            <a:pPr marL="1435100" marR="0" lvl="0" indent="-342900" algn="l" defTabSz="914400" rtl="0" eaLnBrk="0" fontAlgn="base" latinLnBrk="0" hangingPunct="0">
              <a:lnSpc>
                <a:spcPct val="90000"/>
              </a:lnSpc>
              <a:spcBef>
                <a:spcPts val="0"/>
              </a:spcBef>
              <a:spcAft>
                <a:spcPts val="0"/>
              </a:spcAft>
              <a:buClrTx/>
              <a:buSzPct val="100000"/>
              <a:buFont typeface="Arial" panose="020B0604020202020204" pitchFamily="34" charset="0"/>
              <a:buChar char="•"/>
              <a:tabLst/>
              <a:defRPr/>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%endmacro</a:t>
            </a:r>
          </a:p>
          <a:p>
            <a:pPr marL="76200" marR="0" lvl="0" indent="0" algn="l" defTabSz="914400" rtl="0" eaLnBrk="0" fontAlgn="base" latinLnBrk="0" hangingPunct="0">
              <a:lnSpc>
                <a:spcPct val="80000"/>
              </a:lnSpc>
              <a:spcBef>
                <a:spcPts val="0"/>
              </a:spcBef>
              <a:spcAft>
                <a:spcPts val="0"/>
              </a:spcAft>
              <a:buClrTx/>
              <a:buSzPct val="150000"/>
              <a:buFontTx/>
              <a:buNone/>
              <a:tabLst/>
              <a:defRPr/>
            </a:pPr>
            <a:r>
              <a:rPr kumimoji="0" lang="en-US" altLang="zh-CN" sz="2200" b="0" i="0" u="none" strike="noStrike" kern="1200" cap="none" spc="0" normalizeH="0" baseline="0" noProof="0" dirty="0">
                <a:ln>
                  <a:noFill/>
                </a:ln>
                <a:solidFill>
                  <a:sysClr val="windowText" lastClr="00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Where, number_of_params specifies the number parameters, macro_name specifies the name of the macro.</a:t>
            </a:r>
          </a:p>
          <a:p>
            <a:pPr marL="571500" marR="0" lvl="0" indent="-495300" algn="l" defTabSz="914400" rtl="0" eaLnBrk="0" fontAlgn="base" latinLnBrk="0" hangingPunct="0">
              <a:lnSpc>
                <a:spcPct val="80000"/>
              </a:lnSpc>
              <a:spcBef>
                <a:spcPts val="0"/>
              </a:spcBef>
              <a:spcAft>
                <a:spcPts val="1000"/>
              </a:spcAft>
              <a:buClrTx/>
              <a:buSzPct val="150000"/>
              <a:buFontTx/>
              <a:buBlip>
                <a:blip r:embed="rId4"/>
              </a:buBlip>
              <a:tabLst/>
              <a:defRPr/>
              <a:extLst>
                <a:ext uri="{35155182-B16C-46BC-9424-99874614C6A1}">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macro is invoked by using the macro name along with the necessary parameters. When you need to use some sequence of instructions many times in a program, you can put those instructions in a macro and use it instead of writing the instructions all the time.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Macros</a:t>
            </a: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03835" y="1098550"/>
            <a:ext cx="5796915" cy="493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33400" algn="l" defTabSz="914400" rtl="0" eaLnBrk="0" fontAlgn="base" latinLnBrk="0" hangingPunct="0">
              <a:lnSpc>
                <a:spcPct val="10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For example, a very common need for programs is to write a string of characters in the screen. </a:t>
            </a:r>
          </a:p>
          <a:p>
            <a:pPr marL="571500" marR="0" lvl="0" indent="-533400" algn="l" defTabSz="914400" rtl="0" eaLnBrk="0" fontAlgn="base" latinLnBrk="0" hangingPunct="0">
              <a:lnSpc>
                <a:spcPct val="10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For displaying a string of characters, you need the following sequence of instructions −</a:t>
            </a:r>
          </a:p>
          <a:p>
            <a:pPr marL="1371600" marR="0" lvl="0" indent="0" algn="l" defTabSz="914400" rtl="0" eaLnBrk="0" fontAlgn="base" latinLnBrk="0" hangingPunct="0">
              <a:lnSpc>
                <a:spcPct val="100000"/>
              </a:lnSpc>
              <a:spcBef>
                <a:spcPts val="0"/>
              </a:spcBef>
              <a:spcAft>
                <a:spcPts val="1000"/>
              </a:spcAft>
              <a:buClrTx/>
              <a:buSzPct val="150000"/>
              <a:buFontTx/>
              <a:buNone/>
              <a:tabLst/>
              <a:defRPr/>
              <a:extLst>
                <a:ext uri="{35155182-B16C-46BC-9424-99874614C6A1}">
                  <wpsdc:marlchars xmlns:wpsdc="http://www.wps.cn/officeDocument/2017/drawingmlCustomData" xmlns="" val="600" checksum="3581418924"/>
                </a:ext>
              </a:extLst>
            </a:pP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lea     rcx, [msg]</a:t>
            </a:r>
          </a:p>
          <a:p>
            <a:pPr marL="1371600" marR="0" lvl="0" indent="0" algn="l" defTabSz="914400" rtl="0" eaLnBrk="0" fontAlgn="base" latinLnBrk="0" hangingPunct="0">
              <a:lnSpc>
                <a:spcPct val="100000"/>
              </a:lnSpc>
              <a:spcBef>
                <a:spcPts val="0"/>
              </a:spcBef>
              <a:spcAft>
                <a:spcPts val="1000"/>
              </a:spcAft>
              <a:buClrTx/>
              <a:buSzPct val="150000"/>
              <a:buFontTx/>
              <a:buNone/>
              <a:tabLst/>
              <a:defRPr/>
              <a:extLst>
                <a:ext uri="{35155182-B16C-46BC-9424-99874614C6A1}">
                  <wpsdc:marlchars xmlns:wpsdc="http://www.wps.cn/officeDocument/2017/drawingmlCustomData" xmlns="" val="600" checksum="3581418924"/>
                </a:ext>
              </a:extLst>
            </a:pP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call    printf</a:t>
            </a:r>
          </a:p>
        </p:txBody>
      </p:sp>
      <p:pic>
        <p:nvPicPr>
          <p:cNvPr id="4" name="Picture 3"/>
          <p:cNvPicPr>
            <a:picLocks noChangeAspect="1"/>
          </p:cNvPicPr>
          <p:nvPr>
            <p:custDataLst>
              <p:tags r:id="rId3"/>
            </p:custDataLst>
          </p:nvPr>
        </p:nvPicPr>
        <p:blipFill>
          <a:blip r:embed="rId6"/>
          <a:srcRect l="1263" t="1574" r="38282" b="2964"/>
          <a:stretch>
            <a:fillRect/>
          </a:stretch>
        </p:blipFill>
        <p:spPr>
          <a:xfrm>
            <a:off x="6563995" y="318770"/>
            <a:ext cx="4068445" cy="6125845"/>
          </a:xfrm>
          <a:prstGeom prst="rect">
            <a:avLst/>
          </a:prstGeom>
          <a:ln>
            <a:solidFill>
              <a:srgbClr val="D1202F"/>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2"/>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tabLst/>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File Management</a:t>
            </a:r>
          </a:p>
        </p:txBody>
      </p:sp>
      <p:sp>
        <p:nvSpPr>
          <p:cNvPr id="5" name="日期占位符 2"/>
          <p:cNvSpPr>
            <a:spLocks noGrp="1"/>
          </p:cNvSpPr>
          <p:nvPr>
            <p:custDataLst>
              <p:tags r:id="rId1"/>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2"/>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3"/>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4"/>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Two</a:t>
            </a: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7"/>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8"/>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9"/>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10"/>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5"/>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6"/>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File Management System</a:t>
            </a:r>
          </a:p>
        </p:txBody>
      </p:sp>
      <p:sp>
        <p:nvSpPr>
          <p:cNvPr id="63491" name="Text Placeholder 63490" descr="7b0a202020202262756c6c6574223a20227b5c2263617465676f727949645c223a31303030352c5c2274656d706c61746549645c223a32303233313332387d220a7d0a"/>
          <p:cNvSpPr>
            <a:spLocks noGrp="1"/>
          </p:cNvSpPr>
          <p:nvPr>
            <p:custDataLst>
              <p:tags r:id="rId1"/>
            </p:custDataLst>
          </p:nvPr>
        </p:nvSpPr>
        <p:spPr>
          <a:xfrm>
            <a:off x="-1905" y="1146175"/>
            <a:ext cx="11871325" cy="49104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10000"/>
              </a:lnSpc>
              <a:spcBef>
                <a:spcPts val="1000"/>
              </a:spcBef>
              <a:spcAft>
                <a:spcPts val="1500"/>
              </a:spcAft>
              <a:buClrTx/>
              <a:buSzPct val="200000"/>
              <a:buFont typeface="Arial" panose="020B0604020202020204" pitchFamily="34" charset="0"/>
              <a:buBlip>
                <a:blip r:embed="rId4"/>
              </a:buBlip>
              <a:tabLst/>
              <a:defRPr/>
            </a:pPr>
            <a:r>
              <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Windows x64 assembly, file management can be accomplished using the WinAPI functions provided by the operating system. These functions allow you to perform various operations such as creating, opening, reading, writing, and closing files.There are three standard file streams −</a:t>
            </a:r>
          </a:p>
          <a:p>
            <a:pPr marL="1371600" marR="0" lvl="0" indent="-381000" algn="l" defTabSz="914400" rtl="0" eaLnBrk="1" fontAlgn="auto" latinLnBrk="0" hangingPunct="1">
              <a:lnSpc>
                <a:spcPct val="130000"/>
              </a:lnSpc>
              <a:spcBef>
                <a:spcPts val="0"/>
              </a:spcBef>
              <a:spcAft>
                <a:spcPts val="0"/>
              </a:spcAft>
              <a:buClrTx/>
              <a:buSzPct val="100000"/>
              <a:buFont typeface="Arial" panose="020B0604020202020204" pitchFamily="34" charset="0"/>
              <a:buChar char="•"/>
              <a:tabLst/>
              <a:defRPr/>
              <a:extLst>
                <a:ext uri="{35155182-B16C-46BC-9424-99874614C6A1}">
                  <wpsdc:indentchars xmlns:wpsdc="http://www.wps.cn/officeDocument/2017/drawingmlCustomData" xmlns="" val="-100" checksum="16228008"/>
                  <wpsdc:marlchars xmlns:wpsdc="http://www.wps.cn/officeDocument/2017/drawingmlCustomData" xmlns="" val="600" checksum="3581418924"/>
                </a:ext>
              </a:extLst>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 input (stdin),</a:t>
            </a:r>
          </a:p>
          <a:p>
            <a:pPr marL="1371600" marR="0" lvl="0" indent="-381000" algn="l" defTabSz="914400" rtl="0" eaLnBrk="1" fontAlgn="auto" latinLnBrk="0" hangingPunct="1">
              <a:lnSpc>
                <a:spcPct val="130000"/>
              </a:lnSpc>
              <a:spcBef>
                <a:spcPts val="0"/>
              </a:spcBef>
              <a:spcAft>
                <a:spcPts val="0"/>
              </a:spcAft>
              <a:buClrTx/>
              <a:buSzPct val="100000"/>
              <a:buFont typeface="Arial" panose="020B0604020202020204" pitchFamily="34" charset="0"/>
              <a:buChar char="•"/>
              <a:tabLst/>
              <a:defRPr/>
              <a:extLst>
                <a:ext uri="{35155182-B16C-46BC-9424-99874614C6A1}">
                  <wpsdc:indentchars xmlns:wpsdc="http://www.wps.cn/officeDocument/2017/drawingmlCustomData" xmlns="" val="-100" checksum="16228008"/>
                  <wpsdc:marlchars xmlns:wpsdc="http://www.wps.cn/officeDocument/2017/drawingmlCustomData" xmlns="" val="600" checksum="3581418924"/>
                </a:ext>
              </a:extLst>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 output (stdout), and</a:t>
            </a:r>
          </a:p>
          <a:p>
            <a:pPr marL="1371600" marR="0" lvl="0" indent="-381000" algn="l" defTabSz="914400" rtl="0" eaLnBrk="1" fontAlgn="auto" latinLnBrk="0" hangingPunct="1">
              <a:lnSpc>
                <a:spcPct val="130000"/>
              </a:lnSpc>
              <a:spcBef>
                <a:spcPts val="0"/>
              </a:spcBef>
              <a:spcAft>
                <a:spcPts val="0"/>
              </a:spcAft>
              <a:buClrTx/>
              <a:buSzPct val="100000"/>
              <a:buFont typeface="Arial" panose="020B0604020202020204" pitchFamily="34" charset="0"/>
              <a:buChar char="•"/>
              <a:tabLst/>
              <a:defRPr/>
              <a:extLst>
                <a:ext uri="{35155182-B16C-46BC-9424-99874614C6A1}">
                  <wpsdc:indentchars xmlns:wpsdc="http://www.wps.cn/officeDocument/2017/drawingmlCustomData" xmlns="" val="-100" checksum="16228008"/>
                  <wpsdc:marlchars xmlns:wpsdc="http://www.wps.cn/officeDocument/2017/drawingmlCustomData" xmlns="" val="600" checksum="3581418924"/>
                </a:ext>
              </a:extLst>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 error (stderr).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Create or Open a File:</a:t>
            </a:r>
          </a:p>
        </p:txBody>
      </p:sp>
      <p:grpSp>
        <p:nvGrpSpPr>
          <p:cNvPr id="8" name="组合 7" descr="7b0a202020202262756c6c6574223a20227b5c2263617465676f727949645c223a31303030352c5c2274656d706c61746549645c223a32303233313332387d220a7d0a"/>
          <p:cNvGrpSpPr/>
          <p:nvPr/>
        </p:nvGrpSpPr>
        <p:grpSpPr>
          <a:xfrm>
            <a:off x="-1905" y="1146175"/>
            <a:ext cx="11870690" cy="5114925"/>
            <a:chOff x="-3" y="1805"/>
            <a:chExt cx="18694" cy="8055"/>
          </a:xfrm>
        </p:grpSpPr>
        <p:sp>
          <p:nvSpPr>
            <p:cNvPr id="3" name="Text Placeholder 63490" descr="7b0a202020202262756c6c6574223a20227b5c2263617465676f727949645c223a31303030362c5c2274656d706c61746549645c223a32303233313234377d220a7d0a"/>
            <p:cNvSpPr>
              <a:spLocks noGrp="1"/>
            </p:cNvSpPr>
            <p:nvPr>
              <p:custDataLst>
                <p:tags r:id="rId2"/>
              </p:custDataLst>
            </p:nvPr>
          </p:nvSpPr>
          <p:spPr>
            <a:xfrm>
              <a:off x="-3" y="1805"/>
              <a:ext cx="18695" cy="2936"/>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0"/>
                </a:spcBef>
                <a:spcAft>
                  <a:spcPts val="1500"/>
                </a:spcAft>
                <a:buClrTx/>
                <a:buSzPct val="200000"/>
                <a:buFont typeface="Arial" panose="020B0604020202020204" pitchFamily="34" charset="0"/>
                <a:buBlip>
                  <a:blip r:embed="rId6"/>
                </a:buBlip>
                <a:tabLst/>
                <a:defRPr/>
              </a:pP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create a new file or open an existing file, you can use the CreateFile function. This function allows you to specify the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file name, desired access mode, file attributes, and other parameters. It returns a handle to the file that you can use for subsequent operations.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Box 4"/>
            <p:cNvSpPr txBox="1"/>
            <p:nvPr>
              <p:custDataLst>
                <p:tags r:id="rId3"/>
              </p:custDataLst>
            </p:nvPr>
          </p:nvSpPr>
          <p:spPr>
            <a:xfrm>
              <a:off x="4512" y="5010"/>
              <a:ext cx="10176" cy="4851"/>
            </a:xfrm>
            <a:prstGeom prst="rect">
              <a:avLst/>
            </a:prstGeom>
            <a:solidFill>
              <a:srgbClr val="D1202F">
                <a:alpha val="5000"/>
              </a:srgbClr>
            </a:solidFill>
            <a:ln>
              <a:solidFill>
                <a:srgbClr val="D1202F"/>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HANDLE CreateFileA(</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LPCSTR                lpFileName,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DWORD                 dwDesiredAccess,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DWORD                 dwShareMode,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optional] LPSECURITY_ATTRIBUTES lpSecurityAttributes,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DWORD                 dwCreationDisposition,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DWORD                 dwFlagsAndAttributes,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optional] HANDLE                hTemplateFile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a:t>
              </a:r>
            </a:p>
          </p:txBody>
        </p:sp>
      </p:grpSp>
      <p:pic>
        <p:nvPicPr>
          <p:cNvPr id="6" name="Picture 1"/>
          <p:cNvPicPr>
            <a:picLocks noChangeAspect="1"/>
          </p:cNvPicPr>
          <p:nvPr>
            <p:custDataLst>
              <p:tags r:id="rId1"/>
            </p:custDataLst>
          </p:nvPr>
        </p:nvPicPr>
        <p:blipFill>
          <a:blip r:embed="rId7"/>
          <a:srcRect r="5550"/>
          <a:stretch>
            <a:fillRect/>
          </a:stretch>
        </p:blipFill>
        <p:spPr>
          <a:xfrm>
            <a:off x="1815465" y="932815"/>
            <a:ext cx="8475345" cy="580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Create or Open a File:</a:t>
            </a:r>
          </a:p>
        </p:txBody>
      </p:sp>
      <p:pic>
        <p:nvPicPr>
          <p:cNvPr id="4" name="Picture 1"/>
          <p:cNvPicPr>
            <a:picLocks noChangeAspect="1"/>
          </p:cNvPicPr>
          <p:nvPr>
            <p:custDataLst>
              <p:tags r:id="rId1"/>
            </p:custDataLst>
          </p:nvPr>
        </p:nvPicPr>
        <p:blipFill>
          <a:blip r:embed="rId4"/>
          <a:srcRect r="5471"/>
          <a:stretch>
            <a:fillRect/>
          </a:stretch>
        </p:blipFill>
        <p:spPr>
          <a:xfrm>
            <a:off x="1911350" y="964565"/>
            <a:ext cx="8369300" cy="57226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Write </a:t>
            </a:r>
          </a:p>
        </p:txBody>
      </p:sp>
      <p:sp>
        <p:nvSpPr>
          <p:cNvPr id="63491" name="Text Placeholder 63490" descr="7b0a202020202262756c6c6574223a20227b5c2263617465676f727949645c223a31303030352c5c2274656d706c61746549645c223a32303233313332387d222c0a20202020227461726765744964223a202270726f636573734f6e6c696e6542756c6c6574220a7d0a"/>
          <p:cNvSpPr>
            <a:spLocks noGrp="1"/>
          </p:cNvSpPr>
          <p:nvPr>
            <p:custDataLst>
              <p:tags r:id="rId1"/>
            </p:custDataLst>
          </p:nvPr>
        </p:nvSpPr>
        <p:spPr>
          <a:xfrm>
            <a:off x="-1905" y="1146175"/>
            <a:ext cx="11871325" cy="253619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10000"/>
              </a:lnSpc>
              <a:spcBef>
                <a:spcPts val="1000"/>
              </a:spcBef>
              <a:spcAft>
                <a:spcPts val="1500"/>
              </a:spcAft>
              <a:buClrTx/>
              <a:buSzPct val="200000"/>
              <a:buFont typeface="Arial" panose="020B0604020202020204" pitchFamily="34" charset="0"/>
              <a:buBlip>
                <a:blip r:embed="rId5"/>
              </a:buBlip>
              <a:tabLst/>
              <a:defRPr/>
            </a:pPr>
            <a:r>
              <a:rPr kumimoji="0"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write data to a file, you can use the WriteFile function. Similar to ReadFile, you need to provide the file handle, a buffer containing the data to write, the number of bytes to write, and other required parameters. The function writes the specified number of bytes from the buffer to the file.</a:t>
            </a:r>
          </a:p>
        </p:txBody>
      </p:sp>
      <p:sp>
        <p:nvSpPr>
          <p:cNvPr id="3" name="Text Box 3"/>
          <p:cNvSpPr txBox="1"/>
          <p:nvPr>
            <p:custDataLst>
              <p:tags r:id="rId2"/>
            </p:custDataLst>
          </p:nvPr>
        </p:nvSpPr>
        <p:spPr>
          <a:xfrm>
            <a:off x="2891155" y="3877310"/>
            <a:ext cx="6409690" cy="2461260"/>
          </a:xfrm>
          <a:prstGeom prst="rect">
            <a:avLst/>
          </a:prstGeom>
          <a:solidFill>
            <a:srgbClr val="07A7AF">
              <a:alpha val="5000"/>
            </a:srgbClr>
          </a:solidFill>
          <a:ln>
            <a:solidFill>
              <a:srgbClr val="07A7AF"/>
            </a:solidFill>
          </a:ln>
        </p:spPr>
        <p:txBody>
          <a:bodyPr wrap="square"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BOOL WriteFile(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HANDLE       hFile,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LPCVOID      lpBuffer,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DWORD        nNumberOfBytesToWrite,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[out, optional]     LPDWORD      lpNumberOfBytesWritten,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[in, out, optional] LPOVERLAPPED lpOverlapped</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Write </a:t>
            </a:r>
          </a:p>
        </p:txBody>
      </p:sp>
      <p:pic>
        <p:nvPicPr>
          <p:cNvPr id="4" name="Picture 1"/>
          <p:cNvPicPr>
            <a:picLocks noChangeAspect="1"/>
          </p:cNvPicPr>
          <p:nvPr>
            <p:custDataLst>
              <p:tags r:id="rId1"/>
            </p:custDataLst>
          </p:nvPr>
        </p:nvPicPr>
        <p:blipFill>
          <a:blip r:embed="rId4"/>
          <a:srcRect l="1538" r="12479"/>
          <a:stretch>
            <a:fillRect/>
          </a:stretch>
        </p:blipFill>
        <p:spPr>
          <a:xfrm>
            <a:off x="1946275" y="1122045"/>
            <a:ext cx="8299450" cy="5234940"/>
          </a:xfrm>
          <a:prstGeom prst="rect">
            <a:avLst/>
          </a:prstGeom>
          <a:ln>
            <a:solidFill>
              <a:srgbClr val="07A7AF"/>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Close </a:t>
            </a:r>
          </a:p>
        </p:txBody>
      </p:sp>
      <p:sp>
        <p:nvSpPr>
          <p:cNvPr id="63491" name="Text Placeholder 63490" descr="7b0a202020202262756c6c6574223a20227b5c2263617465676f727949645c223a31303030352c5c2274656d706c61746549645c223a32303233313332387d222c0a20202020227461726765744964223a202270726f636573734f6e6c696e6542756c6c6574220a7d0a"/>
          <p:cNvSpPr>
            <a:spLocks noGrp="1"/>
          </p:cNvSpPr>
          <p:nvPr>
            <p:custDataLst>
              <p:tags r:id="rId1"/>
            </p:custDataLst>
          </p:nvPr>
        </p:nvSpPr>
        <p:spPr>
          <a:xfrm>
            <a:off x="-154305" y="1146175"/>
            <a:ext cx="12193905" cy="11893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1000"/>
              </a:spcBef>
              <a:spcAft>
                <a:spcPts val="2500"/>
              </a:spcAft>
              <a:buClrTx/>
              <a:buSzPct val="200000"/>
              <a:buFont typeface="Arial" panose="020B0604020202020204" pitchFamily="34" charset="0"/>
              <a:buBlip>
                <a:blip r:embed="rId6"/>
              </a:buBlip>
              <a:tabLst/>
              <a:defRPr/>
            </a:pP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you finish working with a file, it's important to close it using the CloseHandle function. This function takes the file handle as a parameter and releases any resources associated with the file.</a:t>
            </a:r>
          </a:p>
        </p:txBody>
      </p:sp>
      <p:pic>
        <p:nvPicPr>
          <p:cNvPr id="3" name="Picture 2"/>
          <p:cNvPicPr>
            <a:picLocks noChangeAspect="1"/>
          </p:cNvPicPr>
          <p:nvPr>
            <p:custDataLst>
              <p:tags r:id="rId2"/>
            </p:custDataLst>
          </p:nvPr>
        </p:nvPicPr>
        <p:blipFill>
          <a:blip r:embed="rId7"/>
          <a:srcRect l="2333" r="5194"/>
          <a:stretch>
            <a:fillRect/>
          </a:stretch>
        </p:blipFill>
        <p:spPr>
          <a:xfrm>
            <a:off x="318770" y="2702560"/>
            <a:ext cx="5743575" cy="3376295"/>
          </a:xfrm>
          <a:prstGeom prst="rect">
            <a:avLst/>
          </a:prstGeom>
          <a:ln>
            <a:solidFill>
              <a:srgbClr val="07A7AF"/>
            </a:solidFill>
          </a:ln>
        </p:spPr>
      </p:pic>
      <p:pic>
        <p:nvPicPr>
          <p:cNvPr id="5" name="Picture 3"/>
          <p:cNvPicPr>
            <a:picLocks noChangeAspect="1"/>
          </p:cNvPicPr>
          <p:nvPr>
            <p:custDataLst>
              <p:tags r:id="rId3"/>
            </p:custDataLst>
          </p:nvPr>
        </p:nvPicPr>
        <p:blipFill>
          <a:blip r:embed="rId8"/>
          <a:srcRect l="4743" r="11530"/>
          <a:stretch>
            <a:fillRect/>
          </a:stretch>
        </p:blipFill>
        <p:spPr>
          <a:xfrm>
            <a:off x="6263005" y="2657475"/>
            <a:ext cx="5611495" cy="3466465"/>
          </a:xfrm>
          <a:prstGeom prst="rect">
            <a:avLst/>
          </a:prstGeom>
          <a:ln>
            <a:solidFill>
              <a:srgbClr val="07A7AF"/>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anose="020B0503020204020204" charset="-122"/>
                <a:cs typeface="+mn-cs"/>
              </a:rPr>
              <a:t>Read</a:t>
            </a:r>
          </a:p>
        </p:txBody>
      </p:sp>
      <p:sp>
        <p:nvSpPr>
          <p:cNvPr id="4" name="Text Placeholder 63490" descr="7b0a202020202262756c6c6574223a20227b5c2263617465676f727949645c223a31303030352c5c2274656d706c61746549645c223a32303233313332387d222c0a20202020227461726765744964223a202270726f636573734f6e6c696e6542756c6c6574220a7d0a"/>
          <p:cNvSpPr>
            <a:spLocks noGrp="1"/>
          </p:cNvSpPr>
          <p:nvPr>
            <p:custDataLst>
              <p:tags r:id="rId1"/>
            </p:custDataLst>
          </p:nvPr>
        </p:nvSpPr>
        <p:spPr>
          <a:xfrm>
            <a:off x="-154305" y="1146175"/>
            <a:ext cx="12193905" cy="22053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marR="0" lvl="0" indent="-539750" algn="l" defTabSz="914400" rtl="0" eaLnBrk="1" fontAlgn="auto" latinLnBrk="0" hangingPunct="1">
              <a:lnSpc>
                <a:spcPct val="100000"/>
              </a:lnSpc>
              <a:spcBef>
                <a:spcPts val="1000"/>
              </a:spcBef>
              <a:spcAft>
                <a:spcPts val="2500"/>
              </a:spcAft>
              <a:buClrTx/>
              <a:buSzPct val="200000"/>
              <a:buFont typeface="Arial" panose="020B0604020202020204" pitchFamily="34" charset="0"/>
              <a:buBlip>
                <a:blip r:embed="rId5"/>
              </a:buBlip>
              <a:tabLst/>
              <a:defRPr/>
            </a:pP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read data from a file, you can use the ReadFile function. You need to provide the file handle, a buffer to store the read</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the number of bytes to read, and other necessary parameters. The function reads the specified number of bytes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the file and stores them in the provided buffer.</a:t>
            </a:r>
          </a:p>
        </p:txBody>
      </p:sp>
      <p:pic>
        <p:nvPicPr>
          <p:cNvPr id="6" name="Picture 3"/>
          <p:cNvPicPr>
            <a:picLocks noChangeAspect="1"/>
          </p:cNvPicPr>
          <p:nvPr>
            <p:custDataLst>
              <p:tags r:id="rId2"/>
            </p:custDataLst>
          </p:nvPr>
        </p:nvPicPr>
        <p:blipFill>
          <a:blip r:embed="rId6"/>
          <a:srcRect l="5173" t="5323" r="8427" b="8492"/>
          <a:stretch>
            <a:fillRect/>
          </a:stretch>
        </p:blipFill>
        <p:spPr>
          <a:xfrm>
            <a:off x="3523615" y="3155950"/>
            <a:ext cx="7379970" cy="3098165"/>
          </a:xfrm>
          <a:prstGeom prst="rect">
            <a:avLst/>
          </a:prstGeom>
          <a:ln>
            <a:solidFill>
              <a:srgbClr val="07A7AF"/>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微软雅黑" panose="020B050302020402020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cs typeface="+mn-cs"/>
            </a:endParaRPr>
          </a:p>
        </p:txBody>
      </p:sp>
      <p:grpSp>
        <p:nvGrpSpPr>
          <p:cNvPr id="3" name="组合 2"/>
          <p:cNvGrpSpPr/>
          <p:nvPr/>
        </p:nvGrpSpPr>
        <p:grpSpPr>
          <a:xfrm>
            <a:off x="2414905" y="3036570"/>
            <a:ext cx="7361555" cy="1278890"/>
            <a:chOff x="1726" y="2132"/>
            <a:chExt cx="11593" cy="2014"/>
          </a:xfrm>
        </p:grpSpPr>
        <p:sp>
          <p:nvSpPr>
            <p:cNvPr id="9" name="圆角矩形 6"/>
            <p:cNvSpPr/>
            <p:nvPr>
              <p:custDataLst>
                <p:tags r:id="rId11"/>
              </p:custDataLst>
            </p:nvPr>
          </p:nvSpPr>
          <p:spPr>
            <a:xfrm>
              <a:off x="2238" y="2251"/>
              <a:ext cx="11081"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5" name="椭圆 14"/>
            <p:cNvSpPr/>
            <p:nvPr>
              <p:custDataLst>
                <p:tags r:id="rId1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1" name="椭圆 20"/>
            <p:cNvSpPr/>
            <p:nvPr>
              <p:custDataLst>
                <p:tags r:id="rId1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7" name="文本框 26"/>
            <p:cNvSpPr txBox="1"/>
            <p:nvPr>
              <p:custDataLst>
                <p:tags r:id="rId14"/>
              </p:custDataLst>
            </p:nvPr>
          </p:nvSpPr>
          <p:spPr>
            <a:xfrm>
              <a:off x="2134" y="2665"/>
              <a:ext cx="1199" cy="949"/>
            </a:xfrm>
            <a:prstGeom prst="rect">
              <a:avLst/>
            </a:prstGeom>
            <a:noFill/>
          </p:spPr>
          <p:txBody>
            <a:bodyPr wrap="square" bIns="0" rtlCol="0" anchor="ctr" anchorCtr="0">
              <a:normAutofit fontScale="8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p>
          </p:txBody>
        </p:sp>
        <p:sp>
          <p:nvSpPr>
            <p:cNvPr id="28" name="文本框 27"/>
            <p:cNvSpPr txBox="1"/>
            <p:nvPr>
              <p:custDataLst>
                <p:tags r:id="rId15"/>
              </p:custDataLst>
            </p:nvPr>
          </p:nvSpPr>
          <p:spPr>
            <a:xfrm>
              <a:off x="3741" y="2281"/>
              <a:ext cx="9578"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File Management</a:t>
              </a:r>
            </a:p>
          </p:txBody>
        </p:sp>
      </p:grpSp>
      <p:grpSp>
        <p:nvGrpSpPr>
          <p:cNvPr id="29" name="组合 28"/>
          <p:cNvGrpSpPr/>
          <p:nvPr/>
        </p:nvGrpSpPr>
        <p:grpSpPr>
          <a:xfrm>
            <a:off x="2414905" y="4697095"/>
            <a:ext cx="7362190" cy="1278890"/>
            <a:chOff x="1725" y="4834"/>
            <a:chExt cx="11594" cy="2014"/>
          </a:xfrm>
        </p:grpSpPr>
        <p:sp>
          <p:nvSpPr>
            <p:cNvPr id="30" name="圆角矩形 11"/>
            <p:cNvSpPr/>
            <p:nvPr>
              <p:custDataLst>
                <p:tags r:id="rId6"/>
              </p:custDataLst>
            </p:nvPr>
          </p:nvSpPr>
          <p:spPr>
            <a:xfrm>
              <a:off x="2237" y="4953"/>
              <a:ext cx="11082" cy="1776"/>
            </a:xfrm>
            <a:prstGeom prst="roundRect">
              <a:avLst>
                <a:gd name="adj" fmla="val 50000"/>
              </a:avLst>
            </a:prstGeom>
            <a:solidFill>
              <a:srgbClr val="A728B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1" name="椭圆 30"/>
            <p:cNvSpPr/>
            <p:nvPr>
              <p:custDataLst>
                <p:tags r:id="rId7"/>
              </p:custDataLst>
            </p:nvPr>
          </p:nvSpPr>
          <p:spPr>
            <a:xfrm>
              <a:off x="1725" y="4834"/>
              <a:ext cx="2014" cy="2014"/>
            </a:xfrm>
            <a:prstGeom prst="ellipse">
              <a:avLst/>
            </a:prstGeom>
            <a:solidFill>
              <a:srgbClr val="8021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2" name="椭圆 31"/>
            <p:cNvSpPr/>
            <p:nvPr>
              <p:custDataLst>
                <p:tags r:id="rId8"/>
              </p:custDataLst>
            </p:nvPr>
          </p:nvSpPr>
          <p:spPr>
            <a:xfrm>
              <a:off x="1864" y="4973"/>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3" name="文本框 32"/>
            <p:cNvSpPr txBox="1"/>
            <p:nvPr>
              <p:custDataLst>
                <p:tags r:id="rId9"/>
              </p:custDataLst>
            </p:nvPr>
          </p:nvSpPr>
          <p:spPr>
            <a:xfrm>
              <a:off x="2072" y="5367"/>
              <a:ext cx="1320" cy="949"/>
            </a:xfrm>
            <a:prstGeom prst="rect">
              <a:avLst/>
            </a:prstGeom>
            <a:noFill/>
          </p:spPr>
          <p:txBody>
            <a:bodyPr wrap="square"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300" normalizeH="0" baseline="0" noProof="0">
                  <a:ln>
                    <a:noFill/>
                  </a:ln>
                  <a:solidFill>
                    <a:srgbClr val="802196"/>
                  </a:solidFill>
                  <a:effectLst/>
                  <a:uLnTx/>
                  <a:uFillTx/>
                  <a:latin typeface="Arial Black" panose="020B0A04020102020204" charset="0"/>
                  <a:ea typeface="思源黑体 CN Bold" panose="020B0800000000000000" charset="-122"/>
                  <a:cs typeface="Arial Black" panose="020B0A04020102020204" charset="0"/>
                </a:rPr>
                <a:t>03</a:t>
              </a:r>
            </a:p>
          </p:txBody>
        </p:sp>
        <p:sp>
          <p:nvSpPr>
            <p:cNvPr id="39" name="文本框 38"/>
            <p:cNvSpPr txBox="1"/>
            <p:nvPr>
              <p:custDataLst>
                <p:tags r:id="rId10"/>
              </p:custDataLst>
            </p:nvPr>
          </p:nvSpPr>
          <p:spPr>
            <a:xfrm>
              <a:off x="3740" y="5003"/>
              <a:ext cx="9579" cy="174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Memory Management</a:t>
              </a:r>
            </a:p>
          </p:txBody>
        </p:sp>
      </p:grpSp>
      <p:grpSp>
        <p:nvGrpSpPr>
          <p:cNvPr id="6" name="组合 2"/>
          <p:cNvGrpSpPr/>
          <p:nvPr/>
        </p:nvGrpSpPr>
        <p:grpSpPr>
          <a:xfrm>
            <a:off x="2414905" y="1376045"/>
            <a:ext cx="7361555" cy="1278890"/>
            <a:chOff x="1726" y="2132"/>
            <a:chExt cx="11593" cy="2014"/>
          </a:xfrm>
        </p:grpSpPr>
        <p:sp>
          <p:nvSpPr>
            <p:cNvPr id="7" name="圆角矩形 6"/>
            <p:cNvSpPr/>
            <p:nvPr>
              <p:custDataLst>
                <p:tags r:id="rId1"/>
              </p:custDataLst>
            </p:nvPr>
          </p:nvSpPr>
          <p:spPr>
            <a:xfrm>
              <a:off x="2238" y="2251"/>
              <a:ext cx="11081"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8" name="椭圆 14"/>
            <p:cNvSpPr/>
            <p:nvPr>
              <p:custDataLst>
                <p:tags r:id="rId2"/>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0" name="椭圆 20"/>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1" name="文本框 26"/>
            <p:cNvSpPr txBox="1"/>
            <p:nvPr>
              <p:custDataLst>
                <p:tags r:id="rId4"/>
              </p:custDataLst>
            </p:nvPr>
          </p:nvSpPr>
          <p:spPr>
            <a:xfrm>
              <a:off x="2134" y="2665"/>
              <a:ext cx="1199" cy="949"/>
            </a:xfrm>
            <a:prstGeom prst="rect">
              <a:avLst/>
            </a:prstGeom>
            <a:noFill/>
          </p:spPr>
          <p:txBody>
            <a:bodyPr wrap="square" bIns="0" rtlCol="0" anchor="ctr" anchorCtr="0">
              <a:normAutofit fontScale="8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p>
          </p:txBody>
        </p:sp>
        <p:sp>
          <p:nvSpPr>
            <p:cNvPr id="12" name="文本框 27"/>
            <p:cNvSpPr txBox="1"/>
            <p:nvPr>
              <p:custDataLst>
                <p:tags r:id="rId5"/>
              </p:custDataLst>
            </p:nvPr>
          </p:nvSpPr>
          <p:spPr>
            <a:xfrm>
              <a:off x="3741" y="2281"/>
              <a:ext cx="9578"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Procedures, Recursion, Macro</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14"/>
          <a:stretch>
            <a:fillRect/>
          </a:stretch>
        </p:blipFill>
        <p:spPr>
          <a:xfrm>
            <a:off x="0" y="0"/>
            <a:ext cx="12192635" cy="6858000"/>
          </a:xfrm>
          <a:prstGeom prst="rect">
            <a:avLst/>
          </a:prstGeom>
          <a:noFill/>
          <a:ln w="9525">
            <a:noFill/>
          </a:ln>
        </p:spPr>
      </p:pic>
      <p:sp>
        <p:nvSpPr>
          <p:cNvPr id="7" name="矩形 6"/>
          <p:cNvSpPr/>
          <p:nvPr userDrawn="1">
            <p:custDataLst>
              <p:tags r:id="rId2"/>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3"/>
          <p:cNvSpPr txBox="1"/>
          <p:nvPr>
            <p:custDataLst>
              <p:tags r:id="rId3"/>
            </p:custDataLst>
          </p:nvPr>
        </p:nvSpPr>
        <p:spPr>
          <a:xfrm>
            <a:off x="4610735" y="2492058"/>
            <a:ext cx="6845300" cy="1873885"/>
          </a:xfrm>
          <a:prstGeom prst="rect">
            <a:avLst/>
          </a:prstGeom>
          <a:noFill/>
        </p:spPr>
        <p:txBody>
          <a:bodyPr wrap="square" rtlCol="0" anchor="ctr" anchorCtr="0">
            <a:noAutofit/>
          </a:bodyPr>
          <a:lstStyle/>
          <a:p>
            <a:pPr marL="0" marR="0" lvl="0" indent="0" algn="ctr" defTabSz="914400" rtl="0" eaLnBrk="1" fontAlgn="auto" latinLnBrk="0" hangingPunct="1">
              <a:lnSpc>
                <a:spcPts val="7000"/>
              </a:lnSpc>
              <a:spcBef>
                <a:spcPts val="600"/>
              </a:spcBef>
              <a:spcAft>
                <a:spcPts val="0"/>
              </a:spcAft>
              <a:buClrTx/>
              <a:buSzTx/>
              <a:buFontTx/>
              <a:buNone/>
              <a:tabLst/>
              <a:defRPr/>
            </a:pPr>
            <a:r>
              <a:rPr kumimoji="0"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rPr>
              <a:t>Memory Management</a:t>
            </a:r>
          </a:p>
        </p:txBody>
      </p:sp>
      <p:sp>
        <p:nvSpPr>
          <p:cNvPr id="5" name="矩形 4"/>
          <p:cNvSpPr/>
          <p:nvPr userDrawn="1">
            <p:custDataLst>
              <p:tags r:id="rId4"/>
            </p:custDataLst>
          </p:nvPr>
        </p:nvSpPr>
        <p:spPr>
          <a:xfrm>
            <a:off x="707653" y="-2"/>
            <a:ext cx="3391877" cy="6858002"/>
          </a:xfrm>
          <a:prstGeom prst="rect">
            <a:avLst/>
          </a:prstGeom>
          <a:solidFill>
            <a:srgbClr val="A728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文本占位符 31"/>
          <p:cNvSpPr>
            <a:spLocks noGrp="1"/>
          </p:cNvSpPr>
          <p:nvPr>
            <p:custDataLst>
              <p:tags r:id="rId5"/>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03</a:t>
            </a:r>
            <a:endParaRPr kumimoji="0" lang="zh-CN" altLang="en-US" sz="96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文本占位符 31"/>
          <p:cNvSpPr>
            <a:spLocks noGrp="1"/>
          </p:cNvSpPr>
          <p:nvPr>
            <p:custDataLst>
              <p:tags r:id="rId6"/>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Part Three</a:t>
            </a:r>
          </a:p>
        </p:txBody>
      </p:sp>
      <p:grpSp>
        <p:nvGrpSpPr>
          <p:cNvPr id="703" name="组合 702"/>
          <p:cNvGrpSpPr/>
          <p:nvPr userDrawn="1"/>
        </p:nvGrpSpPr>
        <p:grpSpPr>
          <a:xfrm>
            <a:off x="1952199" y="2121506"/>
            <a:ext cx="658709" cy="199812"/>
            <a:chOff x="4510429" y="6007426"/>
            <a:chExt cx="658709" cy="199812"/>
          </a:xfrm>
        </p:grpSpPr>
        <p:sp>
          <p:nvSpPr>
            <p:cNvPr id="696" name="L 形 695"/>
            <p:cNvSpPr/>
            <p:nvPr userDrawn="1">
              <p:custDataLst>
                <p:tags r:id="rId9"/>
              </p:custDataLst>
            </p:nvPr>
          </p:nvSpPr>
          <p:spPr>
            <a:xfrm rot="13500000">
              <a:off x="4663956"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98" name="L 形 697"/>
            <p:cNvSpPr/>
            <p:nvPr userDrawn="1">
              <p:custDataLst>
                <p:tags r:id="rId10"/>
              </p:custDataLst>
            </p:nvPr>
          </p:nvSpPr>
          <p:spPr>
            <a:xfrm rot="13500000">
              <a:off x="4818077"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00" name="L 形 699"/>
            <p:cNvSpPr/>
            <p:nvPr userDrawn="1">
              <p:custDataLst>
                <p:tags r:id="rId11"/>
              </p:custDataLst>
            </p:nvPr>
          </p:nvSpPr>
          <p:spPr>
            <a:xfrm rot="13500000">
              <a:off x="4972199" y="6008864"/>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02" name="直角三角形 701"/>
            <p:cNvSpPr/>
            <p:nvPr userDrawn="1">
              <p:custDataLst>
                <p:tags r:id="rId12"/>
              </p:custDataLst>
            </p:nvPr>
          </p:nvSpPr>
          <p:spPr>
            <a:xfrm rot="13500000">
              <a:off x="4510429" y="6007426"/>
              <a:ext cx="199812" cy="199812"/>
            </a:xfrm>
            <a:prstGeom prst="rtTriangle">
              <a:avLst/>
            </a:prstGeom>
            <a:solidFill>
              <a:srgbClr val="862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704" name="矩形 703"/>
          <p:cNvSpPr/>
          <p:nvPr userDrawn="1">
            <p:custDataLst>
              <p:tags r:id="rId7"/>
            </p:custDataLst>
          </p:nvPr>
        </p:nvSpPr>
        <p:spPr>
          <a:xfrm>
            <a:off x="545426"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05" name="矩形 704"/>
          <p:cNvSpPr/>
          <p:nvPr userDrawn="1">
            <p:custDataLst>
              <p:tags r:id="rId8"/>
            </p:custDataLst>
          </p:nvPr>
        </p:nvSpPr>
        <p:spPr>
          <a:xfrm flipV="1">
            <a:off x="4158103"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微软雅黑" panose="020B0503020204020204" charset="-122"/>
              </a:rPr>
              <a:t>Memory Management System</a:t>
            </a:r>
          </a:p>
        </p:txBody>
      </p:sp>
      <p:sp>
        <p:nvSpPr>
          <p:cNvPr id="2" name="Text Box 8" descr="7b0a202020202262756c6c6574223a20227b5c2263617465676f727949645c223a31303030362c5c2274656d706c61746549645c223a32303233313234377d220a7d0a"/>
          <p:cNvSpPr txBox="1">
            <a:spLocks noChangeArrowheads="1"/>
          </p:cNvSpPr>
          <p:nvPr>
            <p:custDataLst>
              <p:tags r:id="rId2"/>
            </p:custDataLst>
          </p:nvPr>
        </p:nvSpPr>
        <p:spPr bwMode="auto">
          <a:xfrm>
            <a:off x="264795" y="1276350"/>
            <a:ext cx="1131125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33400" algn="l" defTabSz="914400" rtl="0" eaLnBrk="0" fontAlgn="base" latinLnBrk="0" hangingPunct="0">
              <a:lnSpc>
                <a:spcPts val="3300"/>
              </a:lnSpc>
              <a:spcBef>
                <a:spcPts val="0"/>
              </a:spcBef>
              <a:spcAft>
                <a:spcPts val="1000"/>
              </a:spcAft>
              <a:buClrTx/>
              <a:buSzPct val="200000"/>
              <a:buFontTx/>
              <a:buBlip>
                <a:blip r:embed="rId4"/>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In Windows x64 assembly, memory management is primarily handled by the operating system. However, as a developer, you can interact with the memory management system using various WinAPI functions to allocate, deallocate, and manipulate memory.</a:t>
            </a:r>
          </a:p>
          <a:p>
            <a:pPr marL="571500" marR="0" lvl="0" indent="-533400" algn="l" defTabSz="914400" rtl="0" eaLnBrk="0" fontAlgn="base" latinLnBrk="0" hangingPunct="0">
              <a:lnSpc>
                <a:spcPts val="3300"/>
              </a:lnSpc>
              <a:spcBef>
                <a:spcPts val="0"/>
              </a:spcBef>
              <a:spcAft>
                <a:spcPts val="1000"/>
              </a:spcAft>
              <a:buClrTx/>
              <a:buSzPct val="200000"/>
              <a:buFontTx/>
              <a:buBlip>
                <a:blip r:embed="rId4"/>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It's important to note that memory management in Windows x64 assembly involves a combination of assembly instructions and WinAPI function calls. The assembly instructions are used to perform low-level memory operations, while the WinAPI functions provide a higher-level interface to interact with the memory management system.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微软雅黑" panose="020B0503020204020204" charset="-122"/>
              </a:rPr>
              <a:t>Allocate Memory</a:t>
            </a: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161290" y="1120140"/>
            <a:ext cx="11133455" cy="263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5"/>
              </a:buBlip>
              <a:tabLst/>
              <a:defRPr/>
              <a:extLst>
                <a:ext uri="{35155182-B16C-46BC-9424-99874614C6A1}">
                  <wpsdc:indentchars xmlns:wpsdc="http://www.wps.cn/officeDocument/2017/drawingmlCustomData" xmlns="" val="-150" checksum="1568234514"/>
                  <wpsdc:marlchars xmlns:wpsdc="http://www.wps.cn/officeDocument/2017/drawingmlCustomData" xmlns="" val="250" checksum="1039213347"/>
                </a:ext>
              </a:extLst>
            </a:pP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To allocate memory dynamically, you can use the HeapAlloc function. This function allows you to specify the size of the memory block, the desired allocation type, and other parameters. It returns a pointer to the allocated memory block.</a:t>
            </a:r>
          </a:p>
        </p:txBody>
      </p:sp>
      <p:sp>
        <p:nvSpPr>
          <p:cNvPr id="3" name="Text Box 3"/>
          <p:cNvSpPr txBox="1"/>
          <p:nvPr>
            <p:custDataLst>
              <p:tags r:id="rId3"/>
            </p:custDataLst>
          </p:nvPr>
        </p:nvSpPr>
        <p:spPr>
          <a:xfrm>
            <a:off x="3167380" y="3619500"/>
            <a:ext cx="5857240" cy="2460625"/>
          </a:xfrm>
          <a:prstGeom prst="rect">
            <a:avLst/>
          </a:prstGeom>
          <a:solidFill>
            <a:srgbClr val="A728BE">
              <a:alpha val="5000"/>
            </a:srgbClr>
          </a:solidFill>
          <a:ln>
            <a:solidFill>
              <a:srgbClr val="A728BE"/>
            </a:solidFill>
          </a:ln>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微软雅黑"/>
                <a:cs typeface="Times New Roman" panose="02020603050405020304" charset="0"/>
              </a:rPr>
              <a:t>DECLSPEC_ALLOCATOR LPVOID HeapAlloc(</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微软雅黑"/>
                <a:cs typeface="Times New Roman" panose="02020603050405020304" charset="0"/>
              </a:rPr>
              <a:t>  [in] HANDLE hHeap,</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微软雅黑"/>
                <a:cs typeface="Times New Roman" panose="02020603050405020304" charset="0"/>
              </a:rPr>
              <a:t>  [in] DWORD  dwFlags,</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微软雅黑"/>
                <a:cs typeface="Times New Roman" panose="02020603050405020304" charset="0"/>
              </a:rPr>
              <a:t>  [in] SIZE_T dwBytes</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微软雅黑"/>
                <a:cs typeface="Times New Roman" panose="02020603050405020304"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微软雅黑" panose="020B0503020204020204" charset="-122"/>
              </a:rPr>
              <a:t>Allocate Memory</a:t>
            </a:r>
          </a:p>
        </p:txBody>
      </p:sp>
      <p:pic>
        <p:nvPicPr>
          <p:cNvPr id="6" name="Picture 5"/>
          <p:cNvPicPr>
            <a:picLocks noChangeAspect="1"/>
          </p:cNvPicPr>
          <p:nvPr>
            <p:custDataLst>
              <p:tags r:id="rId2"/>
            </p:custDataLst>
          </p:nvPr>
        </p:nvPicPr>
        <p:blipFill>
          <a:blip r:embed="rId4"/>
          <a:srcRect l="2852" r="53015" b="4450"/>
          <a:stretch>
            <a:fillRect/>
          </a:stretch>
        </p:blipFill>
        <p:spPr>
          <a:xfrm>
            <a:off x="3956368" y="1188720"/>
            <a:ext cx="4279265" cy="5002530"/>
          </a:xfrm>
          <a:prstGeom prst="rect">
            <a:avLst/>
          </a:prstGeom>
          <a:solidFill>
            <a:srgbClr val="07A7AF">
              <a:alpha val="5000"/>
            </a:srgbClr>
          </a:solidFill>
          <a:ln>
            <a:solidFill>
              <a:srgbClr val="A728BE"/>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微软雅黑" panose="020B0503020204020204" charset="-122"/>
              </a:rPr>
              <a:t>Read or Write Memory</a:t>
            </a:r>
          </a:p>
        </p:txBody>
      </p:sp>
      <p:sp>
        <p:nvSpPr>
          <p:cNvPr id="4"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161290" y="1120140"/>
            <a:ext cx="11133455" cy="161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10000"/>
              </a:lnSpc>
              <a:spcBef>
                <a:spcPts val="0"/>
              </a:spcBef>
              <a:spcAft>
                <a:spcPts val="0"/>
              </a:spcAft>
              <a:buClrTx/>
              <a:buSzPct val="150000"/>
              <a:buFontTx/>
              <a:buBlip>
                <a:blip r:embed="rId5"/>
              </a:buBlip>
              <a:tabLst/>
              <a:defRPr/>
              <a:extLst>
                <a:ext uri="{35155182-B16C-46BC-9424-99874614C6A1}">
                  <wpsdc:indentchars xmlns:wpsdc="http://www.wps.cn/officeDocument/2017/drawingmlCustomData" xmlns="" val="-150" checksum="1568234514"/>
                  <wpsdc:marlchars xmlns:wpsdc="http://www.wps.cn/officeDocument/2017/drawingmlCustomData" xmlns="" val="250" checksum="1039213347"/>
                </a:ext>
              </a:extLst>
            </a:pP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Once you have allocated memory, you can read from or write to it using standard memory access instructions in assembly, such as mov, add, sub, etc.</a:t>
            </a:r>
          </a:p>
        </p:txBody>
      </p:sp>
      <p:pic>
        <p:nvPicPr>
          <p:cNvPr id="2" name="Picture 5"/>
          <p:cNvPicPr>
            <a:picLocks noChangeAspect="1"/>
          </p:cNvPicPr>
          <p:nvPr>
            <p:custDataLst>
              <p:tags r:id="rId3"/>
            </p:custDataLst>
          </p:nvPr>
        </p:nvPicPr>
        <p:blipFill>
          <a:blip r:embed="rId6"/>
          <a:srcRect l="1085" t="1073" r="6094" b="2450"/>
          <a:stretch>
            <a:fillRect/>
          </a:stretch>
        </p:blipFill>
        <p:spPr>
          <a:xfrm>
            <a:off x="2461895" y="628650"/>
            <a:ext cx="7081520" cy="5803900"/>
          </a:xfrm>
          <a:prstGeom prst="rect">
            <a:avLst/>
          </a:prstGeom>
          <a:solidFill>
            <a:srgbClr val="00B0F0">
              <a:alpha val="5000"/>
            </a:srgbClr>
          </a:solidFill>
          <a:ln>
            <a:solidFill>
              <a:srgbClr val="A728BE"/>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A728BE"/>
                </a:solidFill>
                <a:effectLst/>
                <a:uLnTx/>
                <a:uFillTx/>
                <a:latin typeface="Arial" panose="020B0604020202020204" pitchFamily="34" charset="0"/>
                <a:ea typeface="微软雅黑" panose="020B0503020204020204" charset="-122"/>
              </a:rPr>
              <a:t>Deallocate Memory</a:t>
            </a:r>
          </a:p>
        </p:txBody>
      </p:sp>
      <p:sp>
        <p:nvSpPr>
          <p:cNvPr id="5" name="Text Box 8" descr="7b0a202020202262756c6c6574223a20227b5c2263617465676f727949645c223a31303030352c5c2274656d706c61746549645c223a32303233313537347d222c0a20202020227461726765744964223a202270726f636573734f6e6c696e6542756c6c6574220a7d0a"/>
          <p:cNvSpPr txBox="1">
            <a:spLocks noChangeArrowheads="1"/>
          </p:cNvSpPr>
          <p:nvPr>
            <p:custDataLst>
              <p:tags r:id="rId2"/>
            </p:custDataLst>
          </p:nvPr>
        </p:nvSpPr>
        <p:spPr bwMode="auto">
          <a:xfrm>
            <a:off x="213995" y="1122045"/>
            <a:ext cx="1186942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marR="0" lvl="0" indent="-571500" algn="l" defTabSz="914400" rtl="0" eaLnBrk="0" fontAlgn="base" latinLnBrk="0" hangingPunct="0">
              <a:lnSpc>
                <a:spcPct val="12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1568234514"/>
                  <wpsdc:marlchars xmlns:wpsdc="http://www.wps.cn/officeDocument/2017/drawingmlCustomData" xmlns="" val="250" checksum="1039213347"/>
                </a:ext>
              </a:extLst>
            </a:pP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charset="-122"/>
                <a:cs typeface="Arial" panose="020B0604020202020204" pitchFamily="34" charset="0"/>
                <a:sym typeface="+mn-ea"/>
              </a:rPr>
              <a:t>To release the previously allocated memory, you can use the HeapFreefunction. This function takes the pointer to the memory block and frees the associated memory. It also allows you to specify the desired release type and other parameters.</a:t>
            </a:r>
          </a:p>
        </p:txBody>
      </p:sp>
      <p:pic>
        <p:nvPicPr>
          <p:cNvPr id="6" name="图片 5" descr="/Users/weiqingqing/Desktop/23.png23"/>
          <p:cNvPicPr>
            <a:picLocks noChangeAspect="1"/>
          </p:cNvPicPr>
          <p:nvPr>
            <p:custDataLst>
              <p:tags r:id="rId3"/>
            </p:custDataLst>
          </p:nvPr>
        </p:nvPicPr>
        <p:blipFill>
          <a:blip r:embed="rId6"/>
          <a:srcRect/>
          <a:stretch>
            <a:fillRect/>
          </a:stretch>
        </p:blipFill>
        <p:spPr>
          <a:xfrm>
            <a:off x="315453" y="4659400"/>
            <a:ext cx="1393675" cy="1800000"/>
          </a:xfrm>
          <a:custGeom>
            <a:avLst/>
            <a:gdLst/>
            <a:ahLst/>
            <a:cxnLst>
              <a:cxn ang="3">
                <a:pos x="hc" y="t"/>
              </a:cxn>
              <a:cxn ang="cd2">
                <a:pos x="l" y="vc"/>
              </a:cxn>
              <a:cxn ang="cd4">
                <a:pos x="hc" y="b"/>
              </a:cxn>
              <a:cxn ang="0">
                <a:pos x="r" y="vc"/>
              </a:cxn>
            </a:cxnLst>
            <a:rect l="l" t="t" r="r" b="b"/>
            <a:pathLst>
              <a:path w="4213" h="5443">
                <a:moveTo>
                  <a:pt x="0" y="0"/>
                </a:moveTo>
                <a:lnTo>
                  <a:pt x="4213" y="0"/>
                </a:lnTo>
                <a:lnTo>
                  <a:pt x="4213" y="5443"/>
                </a:lnTo>
                <a:lnTo>
                  <a:pt x="3327" y="5443"/>
                </a:lnTo>
                <a:lnTo>
                  <a:pt x="3360" y="5075"/>
                </a:lnTo>
                <a:lnTo>
                  <a:pt x="2320" y="4931"/>
                </a:lnTo>
                <a:lnTo>
                  <a:pt x="2125" y="5007"/>
                </a:lnTo>
                <a:lnTo>
                  <a:pt x="2100" y="4988"/>
                </a:lnTo>
                <a:lnTo>
                  <a:pt x="1868" y="4906"/>
                </a:lnTo>
                <a:lnTo>
                  <a:pt x="1756" y="4906"/>
                </a:lnTo>
                <a:lnTo>
                  <a:pt x="1655" y="4919"/>
                </a:lnTo>
                <a:lnTo>
                  <a:pt x="1536" y="4919"/>
                </a:lnTo>
                <a:lnTo>
                  <a:pt x="1405" y="4938"/>
                </a:lnTo>
                <a:lnTo>
                  <a:pt x="1304" y="4938"/>
                </a:lnTo>
                <a:lnTo>
                  <a:pt x="1192" y="4919"/>
                </a:lnTo>
                <a:lnTo>
                  <a:pt x="1122" y="4878"/>
                </a:lnTo>
                <a:lnTo>
                  <a:pt x="1175" y="4875"/>
                </a:lnTo>
                <a:lnTo>
                  <a:pt x="1085" y="4856"/>
                </a:lnTo>
                <a:lnTo>
                  <a:pt x="1122" y="4878"/>
                </a:lnTo>
                <a:lnTo>
                  <a:pt x="887" y="4891"/>
                </a:lnTo>
                <a:lnTo>
                  <a:pt x="655" y="5188"/>
                </a:lnTo>
                <a:lnTo>
                  <a:pt x="791" y="5443"/>
                </a:lnTo>
                <a:lnTo>
                  <a:pt x="0" y="5443"/>
                </a:lnTo>
                <a:lnTo>
                  <a:pt x="0" y="0"/>
                </a:lnTo>
                <a:close/>
              </a:path>
            </a:pathLst>
          </a:cu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4"/>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2023.09.14</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微软雅黑"/>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微软雅黑"/>
                <a:cs typeface="Palatino Linotype" panose="02040502050505030304" charset="0"/>
              </a:rPr>
              <a:t>591</a:t>
            </a: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tabLst/>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a:cs typeface="Palatino Linotype" panose="02040502050505030304" charset="0"/>
              </a:rPr>
              <a:t>Gianforte School of Computing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微软雅黑"/>
                <a:cs typeface="Palatino Linotype" panose="02040502050505030304" charset="0"/>
                <a:sym typeface="+mn-ea"/>
              </a:rPr>
              <a:t>Norm Asbjornson College of Engineering</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a:cs typeface="Palatino Linotype" panose="02040502050505030304" charset="0"/>
              </a:rPr>
              <a:t>E-mail: fangtian.zhong@montana.edu</a:t>
            </a:r>
          </a:p>
          <a:p>
            <a:pPr marL="0" marR="0" lvl="0" indent="0" algn="ctr" defTabSz="914400" rtl="0" eaLnBrk="1" fontAlgn="auto" latinLnBrk="0" hangingPunct="1">
              <a:lnSpc>
                <a:spcPts val="2800"/>
              </a:lnSpc>
              <a:spcBef>
                <a:spcPts val="0"/>
              </a:spcBef>
              <a:spcAft>
                <a:spcPts val="0"/>
              </a:spcAft>
              <a:buClrTx/>
              <a:buSzTx/>
              <a:buFontTx/>
              <a:buNone/>
              <a:tabLst/>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a:cs typeface="Palatino Linotype" panose="02040502050505030304" charset="0"/>
            </a:endParaRPr>
          </a:p>
        </p:txBody>
      </p:sp>
      <p:pic>
        <p:nvPicPr>
          <p:cNvPr id="13" name="图片 12"/>
          <p:cNvPicPr>
            <a:picLocks noChangeAspect="1"/>
          </p:cNvPicPr>
          <p:nvPr>
            <p:custDataLst>
              <p:tags r:id="rId11"/>
            </p:custDataLst>
          </p:nvPr>
        </p:nvPicPr>
        <p:blipFill>
          <a:blip r:embed="rId15"/>
          <a:stretch>
            <a:fillRect/>
          </a:stretch>
        </p:blipFill>
        <p:spPr>
          <a:xfrm>
            <a:off x="311785" y="46355"/>
            <a:ext cx="2063115" cy="1447165"/>
          </a:xfrm>
          <a:prstGeom prst="rect">
            <a:avLst/>
          </a:prstGeom>
          <a:noFill/>
          <a:ln w="9525">
            <a:noFill/>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2"/>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p:cNvSpPr txBox="1"/>
          <p:nvPr/>
        </p:nvSpPr>
        <p:spPr>
          <a:xfrm>
            <a:off x="4260850" y="2485708"/>
            <a:ext cx="7908925" cy="188658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tabLst/>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Procedures, Recursion, Macro</a:t>
            </a:r>
          </a:p>
        </p:txBody>
      </p:sp>
      <p:sp>
        <p:nvSpPr>
          <p:cNvPr id="17" name="日期占位符 2"/>
          <p:cNvSpPr>
            <a:spLocks noGrp="1"/>
          </p:cNvSpPr>
          <p:nvPr>
            <p:custDataLst>
              <p:tags r:id="rId1"/>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2"/>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3"/>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4"/>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7"/>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8"/>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9"/>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10"/>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5"/>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6"/>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Procedures</a:t>
            </a:r>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68935" y="1136650"/>
            <a:ext cx="11219180" cy="351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33400" algn="l" defTabSz="914400" rtl="0" eaLnBrk="0" fontAlgn="base" latinLnBrk="0" hangingPunct="0">
              <a:lnSpc>
                <a:spcPct val="11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Procedures or subroutines are very important in assembly language, as the assembly language programs tend to be large in size. Procedures are identified by a name. Following this name, the body of the procedure is described which performs a well-defined job. End of the procedure is indicated by a return statement.</a:t>
            </a:r>
          </a:p>
          <a:p>
            <a:pPr marL="571500" marR="0" lvl="0" indent="-533400" algn="l" defTabSz="914400" rtl="0" eaLnBrk="0" fontAlgn="base" latinLnBrk="0" hangingPunct="0">
              <a:lnSpc>
                <a:spcPct val="11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Following is the syntax to define a procedure −</a:t>
            </a:r>
            <a:endPar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p:txBody>
      </p:sp>
      <p:sp>
        <p:nvSpPr>
          <p:cNvPr id="5" name="文本框 4"/>
          <p:cNvSpPr txBox="1"/>
          <p:nvPr>
            <p:custDataLst>
              <p:tags r:id="rId3"/>
            </p:custDataLst>
          </p:nvPr>
        </p:nvSpPr>
        <p:spPr>
          <a:xfrm>
            <a:off x="4996180" y="4723765"/>
            <a:ext cx="2199640" cy="1584960"/>
          </a:xfrm>
          <a:prstGeom prst="rect">
            <a:avLst/>
          </a:prstGeom>
          <a:solidFill>
            <a:srgbClr val="D1202F">
              <a:alpha val="5000"/>
            </a:srgbClr>
          </a:solidFill>
          <a:ln>
            <a:solidFill>
              <a:srgbClr val="D1202F"/>
            </a:solidFill>
          </a:ln>
        </p:spPr>
        <p:txBody>
          <a:bodyPr wrap="square" rtlCol="0" anchor="ctr" anchorCtr="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proc_name: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   procedure body</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   ret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call instruction</a:t>
            </a:r>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61620" y="1125855"/>
            <a:ext cx="11219180" cy="36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533400" algn="l" defTabSz="914400" rtl="0" eaLnBrk="0" fontAlgn="base" latinLnBrk="0" hangingPunct="0">
              <a:lnSpc>
                <a:spcPct val="13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procedure is called from another function by using the call instruction. The call instruction should have the name of the called procedure as an argument as shown below −</a:t>
            </a:r>
          </a:p>
          <a:p>
            <a:pPr marL="1371600" marR="0" lvl="0" indent="-533400" algn="l" defTabSz="914400" rtl="0" eaLnBrk="0" fontAlgn="base" latinLnBrk="0" hangingPunct="0">
              <a:lnSpc>
                <a:spcPct val="130000"/>
              </a:lnSpc>
              <a:spcBef>
                <a:spcPts val="0"/>
              </a:spcBef>
              <a:spcAft>
                <a:spcPts val="100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656641676"/>
                  <wpsdc:marlchars xmlns:wpsdc="http://www.wps.cn/officeDocument/2017/drawingmlCustomData" xmlns="" val="600" checksum="3581418924"/>
                </a:ext>
              </a:extLst>
            </a:pP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call proc_name</a:t>
            </a:r>
          </a:p>
          <a:p>
            <a:pPr marL="571500" marR="0" lvl="0" indent="-533400" algn="l" defTabSz="914400" rtl="0" eaLnBrk="0" fontAlgn="base" latinLnBrk="0" hangingPunct="0">
              <a:lnSpc>
                <a:spcPct val="13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656641676"/>
                  <wpsdc:marlchars xmlns:wpsdc="http://www.wps.cn/officeDocument/2017/drawingmlCustomData" xmlns="" val="250" checksum="1039213347"/>
                </a:ext>
              </a:extLst>
            </a:pPr>
            <a:r>
              <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elow −The called procedure returns the control to the calling procedure by using the ret instruction.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Examples</a:t>
            </a:r>
          </a:p>
        </p:txBody>
      </p:sp>
      <p:pic>
        <p:nvPicPr>
          <p:cNvPr id="3" name="Picture 4"/>
          <p:cNvPicPr>
            <a:picLocks noChangeAspect="1"/>
          </p:cNvPicPr>
          <p:nvPr>
            <p:custDataLst>
              <p:tags r:id="rId2"/>
            </p:custDataLst>
          </p:nvPr>
        </p:nvPicPr>
        <p:blipFill>
          <a:blip r:embed="rId6"/>
          <a:srcRect r="63552" b="48709"/>
          <a:stretch>
            <a:fillRect/>
          </a:stretch>
        </p:blipFill>
        <p:spPr>
          <a:xfrm>
            <a:off x="1727200" y="1195070"/>
            <a:ext cx="3613785" cy="5092700"/>
          </a:xfrm>
          <a:prstGeom prst="rect">
            <a:avLst/>
          </a:prstGeom>
          <a:ln>
            <a:solidFill>
              <a:srgbClr val="D1202F"/>
            </a:solidFill>
          </a:ln>
        </p:spPr>
      </p:pic>
      <p:pic>
        <p:nvPicPr>
          <p:cNvPr id="4" name="Picture 4"/>
          <p:cNvPicPr>
            <a:picLocks noChangeAspect="1"/>
          </p:cNvPicPr>
          <p:nvPr>
            <p:custDataLst>
              <p:tags r:id="rId3"/>
            </p:custDataLst>
          </p:nvPr>
        </p:nvPicPr>
        <p:blipFill>
          <a:blip r:embed="rId6"/>
          <a:srcRect t="52231" r="62345"/>
          <a:stretch>
            <a:fillRect/>
          </a:stretch>
        </p:blipFill>
        <p:spPr>
          <a:xfrm>
            <a:off x="6457315" y="1195705"/>
            <a:ext cx="4008755" cy="5092065"/>
          </a:xfrm>
          <a:prstGeom prst="rect">
            <a:avLst/>
          </a:prstGeom>
          <a:ln>
            <a:solidFill>
              <a:srgbClr val="D1202F"/>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Stacks Data Structure</a:t>
            </a:r>
          </a:p>
        </p:txBody>
      </p:sp>
      <p:sp>
        <p:nvSpPr>
          <p:cNvPr id="4"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61620" y="1125855"/>
            <a:ext cx="11219180" cy="520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476250" algn="l" defTabSz="914400" rtl="0" eaLnBrk="0" fontAlgn="base" latinLnBrk="0" hangingPunct="0">
              <a:lnSpc>
                <a:spcPct val="90000"/>
              </a:lnSpc>
              <a:spcBef>
                <a:spcPts val="0"/>
              </a:spcBef>
              <a:spcAft>
                <a:spcPts val="10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A stack is an array-like data structure in the memory in which data can be stored and removed from a location called the 'top' of the stack. The data that needs to be stored is 'pushed' into the stack and data to be retrieved is 'popped' out from the stack. Stack is a LIFO data structure, i.e., the data stored first is retrieved last.</a:t>
            </a:r>
          </a:p>
          <a:p>
            <a:pPr marL="571500" marR="0" lvl="0" indent="-476250" algn="l" defTabSz="914400" rtl="0" eaLnBrk="0" fontAlgn="base" latinLnBrk="0" hangingPunct="0">
              <a:lnSpc>
                <a:spcPct val="90000"/>
              </a:lnSpc>
              <a:spcBef>
                <a:spcPts val="0"/>
              </a:spcBef>
              <a:spcAft>
                <a:spcPts val="10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Assembly language provides two instructions for stack operations: PUSH and POP. These instructions have syntaxes like −</a:t>
            </a:r>
          </a:p>
          <a:p>
            <a:pPr marL="1371600" marR="0" lvl="0" indent="-476250" algn="l" defTabSz="914400" rtl="0" eaLnBrk="0" fontAlgn="base" latinLnBrk="0" hangingPunct="0">
              <a:lnSpc>
                <a:spcPct val="50000"/>
              </a:lnSpc>
              <a:spcBef>
                <a:spcPts val="0"/>
              </a:spcBef>
              <a:spcAft>
                <a:spcPts val="100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3228161236"/>
                  <wpsdc:marlchars xmlns:wpsdc="http://www.wps.cn/officeDocument/2017/drawingmlCustomData" xmlns="" val="600" checksum="3581418924"/>
                </a:ext>
              </a:extLst>
            </a:pPr>
            <a:r>
              <a:rPr kumimoji="0" lang="en-US" altLang="zh-CN" sz="25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PUSH    operand</a:t>
            </a:r>
          </a:p>
          <a:p>
            <a:pPr marL="1371600" marR="0" lvl="0" indent="-476250" algn="l" defTabSz="914400" rtl="0" eaLnBrk="0" fontAlgn="base" latinLnBrk="0" hangingPunct="0">
              <a:lnSpc>
                <a:spcPct val="50000"/>
              </a:lnSpc>
              <a:spcBef>
                <a:spcPts val="0"/>
              </a:spcBef>
              <a:spcAft>
                <a:spcPts val="100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3228161236"/>
                  <wpsdc:marlchars xmlns:wpsdc="http://www.wps.cn/officeDocument/2017/drawingmlCustomData" xmlns="" val="600" checksum="3581418924"/>
                </a:ext>
              </a:extLst>
            </a:pPr>
            <a:r>
              <a:rPr kumimoji="0" lang="en-US" altLang="zh-CN" sz="25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POP     address/register</a:t>
            </a:r>
            <a:endParaRPr kumimoji="0" lang="en-US" altLang="zh-CN" sz="2500" b="0"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476250" algn="l" defTabSz="914400" rtl="0" eaLnBrk="0" fontAlgn="base" latinLnBrk="0" hangingPunct="0">
              <a:lnSpc>
                <a:spcPct val="80000"/>
              </a:lnSpc>
              <a:spcBef>
                <a:spcPts val="0"/>
              </a:spcBef>
              <a:spcAft>
                <a:spcPts val="10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memory space reserved in the stack segment is used for implementing stack. The registers SS and RSP (ESP or SP) are used for implementing the stack. The top of the stack, which oints to the last data item inserted into the stack is pointed to by the SS:RSP register, where the SS register points to the beginning of the stack segment and the RSP (ESP or SP) gives the offset into the stack segment.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Stack Characteristics</a:t>
            </a:r>
          </a:p>
        </p:txBody>
      </p:sp>
      <p:sp>
        <p:nvSpPr>
          <p:cNvPr id="4"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61620" y="1125855"/>
            <a:ext cx="11219180" cy="230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476250" algn="l" defTabSz="914400" rtl="0" eaLnBrk="0" fontAlgn="base" latinLnBrk="0" hangingPunct="0">
              <a:lnSpc>
                <a:spcPct val="9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The stack implementation has the following characteristics −</a:t>
            </a:r>
          </a:p>
          <a:p>
            <a:pPr marL="1371600" marR="0" lvl="0" indent="-419100" algn="l" defTabSz="914400" rtl="0" eaLnBrk="0" fontAlgn="base" latinLnBrk="0" hangingPunct="0">
              <a:lnSpc>
                <a:spcPct val="80000"/>
              </a:lnSpc>
              <a:spcBef>
                <a:spcPts val="0"/>
              </a:spcBef>
              <a:spcAft>
                <a:spcPts val="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2680044976"/>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Only words or doublewords could be saved into the stack, not a byte.</a:t>
            </a:r>
          </a:p>
          <a:p>
            <a:pPr marL="1371600" marR="0" lvl="0" indent="-419100" algn="l" defTabSz="914400" rtl="0" eaLnBrk="0" fontAlgn="base" latinLnBrk="0" hangingPunct="0">
              <a:lnSpc>
                <a:spcPct val="80000"/>
              </a:lnSpc>
              <a:spcBef>
                <a:spcPts val="0"/>
              </a:spcBef>
              <a:spcAft>
                <a:spcPts val="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2680044976"/>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The stack grows in the reverse direction, i.e., toward the lower memory address.</a:t>
            </a:r>
          </a:p>
          <a:p>
            <a:pPr marL="1371600" marR="0" lvl="0" indent="-419100" algn="l" defTabSz="914400" rtl="0" eaLnBrk="0" fontAlgn="base" latinLnBrk="0" hangingPunct="0">
              <a:lnSpc>
                <a:spcPct val="80000"/>
              </a:lnSpc>
              <a:spcBef>
                <a:spcPts val="0"/>
              </a:spcBef>
              <a:spcAft>
                <a:spcPts val="100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2680044976"/>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The top of the stack points to the last item inserted in the stack; it points to the lower byte of the last word inserted.</a:t>
            </a:r>
          </a:p>
          <a:p>
            <a:pPr marL="571500" marR="0" lvl="0" indent="-476250" algn="l" defTabSz="914400" rtl="0" eaLnBrk="0" fontAlgn="base" latinLnBrk="0" hangingPunct="0">
              <a:lnSpc>
                <a:spcPct val="80000"/>
              </a:lnSpc>
              <a:spcBef>
                <a:spcPts val="0"/>
              </a:spcBef>
              <a:spcAft>
                <a:spcPts val="1000"/>
              </a:spcAft>
              <a:buClrTx/>
              <a:buSzPct val="150000"/>
              <a:buFontTx/>
              <a:buBlip>
                <a:blip r:embed="rId5"/>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As we discussed about storing the values of the registers in the stack before using them for some use; it can be done in following way −</a:t>
            </a:r>
          </a:p>
        </p:txBody>
      </p:sp>
      <p:sp>
        <p:nvSpPr>
          <p:cNvPr id="7" name="文本框 6"/>
          <p:cNvSpPr txBox="1"/>
          <p:nvPr>
            <p:custDataLst>
              <p:tags r:id="rId3"/>
            </p:custDataLst>
          </p:nvPr>
        </p:nvSpPr>
        <p:spPr>
          <a:xfrm>
            <a:off x="3955098" y="3465830"/>
            <a:ext cx="4281805" cy="2983230"/>
          </a:xfrm>
          <a:prstGeom prst="rect">
            <a:avLst/>
          </a:prstGeom>
          <a:solidFill>
            <a:srgbClr val="D1202F">
              <a:alpha val="5000"/>
            </a:srgbClr>
          </a:solidFill>
          <a:ln>
            <a:solidFill>
              <a:srgbClr val="D1202F"/>
            </a:solidFill>
          </a:ln>
        </p:spPr>
        <p:txBody>
          <a:bodyPr wrap="square"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 Save the AX and BX registers in the stack</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PUSH    RAX</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PUSH    RBX</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 Use the registers for other purpose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MOV	RAX, VALUE1</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MOV 	RBX, VALUE2</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MOV 	VALUE1, RAX</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MOV	VALUE2, RBX</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 Restore the original values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POP	RBX</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POP	RAX</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anose="020B0503020204020204" charset="-122"/>
              </a:rPr>
              <a:t>Recursion</a:t>
            </a:r>
          </a:p>
        </p:txBody>
      </p:sp>
      <p:sp>
        <p:nvSpPr>
          <p:cNvPr id="4"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61620" y="1125855"/>
            <a:ext cx="11219180" cy="583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marR="0" lvl="0" indent="-476250" algn="l" defTabSz="914400" rtl="0" eaLnBrk="0" fontAlgn="base" latinLnBrk="0" hangingPunct="0">
              <a:lnSpc>
                <a:spcPct val="80000"/>
              </a:lnSpc>
              <a:spcBef>
                <a:spcPts val="0"/>
              </a:spcBef>
              <a:spcAft>
                <a:spcPts val="5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A recursive procedure is one that calls itself. There are two kind of recursion: direct and indirect. In direct recursion, the procedure calls itself and in indirect recursion, the first procedure calls a second procedure, which in turn calls the first procedure.</a:t>
            </a:r>
          </a:p>
          <a:p>
            <a:pPr marL="571500" marR="0" lvl="0" indent="-476250" algn="l" defTabSz="914400" rtl="0" eaLnBrk="0" fontAlgn="base" latinLnBrk="0" hangingPunct="0">
              <a:lnSpc>
                <a:spcPct val="80000"/>
              </a:lnSpc>
              <a:spcBef>
                <a:spcPts val="0"/>
              </a:spcBef>
              <a:spcAft>
                <a:spcPts val="5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Recursion could be observed in numerous mathematical algorithms. For example, consider the case of calculating the factorial of a number. Factorial of a number is given by the equation −</a:t>
            </a:r>
          </a:p>
          <a:p>
            <a:pPr marL="571500" marR="0" lvl="0" indent="-476250" algn="l" defTabSz="914400" rtl="0" eaLnBrk="0" fontAlgn="base" latinLnBrk="0" hangingPunct="0">
              <a:lnSpc>
                <a:spcPct val="80000"/>
              </a:lnSpc>
              <a:spcBef>
                <a:spcPts val="0"/>
              </a:spcBef>
              <a:spcAft>
                <a:spcPts val="5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Recursion could be observed in numerous mathematical algorithms. For example, consider the case of calculating the factorial of a number. Factorial of a number is given by the equation −</a:t>
            </a:r>
          </a:p>
          <a:p>
            <a:pPr marL="1371600" marR="0" lvl="0" indent="-419100" algn="l" defTabSz="914400" rtl="0" eaLnBrk="0" fontAlgn="base" latinLnBrk="0" hangingPunct="0">
              <a:lnSpc>
                <a:spcPct val="50000"/>
              </a:lnSpc>
              <a:spcBef>
                <a:spcPts val="500"/>
              </a:spcBef>
              <a:spcAft>
                <a:spcPts val="500"/>
              </a:spcAft>
              <a:buClrTx/>
              <a:buSzPct val="100000"/>
              <a:buFont typeface="Arial" panose="020B0604020202020204" pitchFamily="34" charset="0"/>
              <a:buChar char="•"/>
              <a:tabLst/>
              <a:defRPr/>
              <a:extLst>
                <a:ext uri="{35155182-B16C-46BC-9424-99874614C6A1}">
                  <wpsdc:indentchars xmlns:wpsdc="http://www.wps.cn/officeDocument/2017/drawingmlCustomData" xmlns="" val="-150" checksum="2680044976"/>
                  <wpsdc:marlchars xmlns:wpsdc="http://www.wps.cn/officeDocument/2017/drawingmlCustomData" xmlns="" val="600" checksum="3581418924"/>
                </a:ext>
              </a:extLst>
            </a:pPr>
            <a:r>
              <a:rPr kumimoji="0" lang="en-US" altLang="zh-CN" sz="2200" b="0" i="0" u="none" strike="noStrike" kern="1200" cap="none" spc="0" normalizeH="0" baseline="0" noProof="0" dirty="0">
                <a:ln>
                  <a:noFill/>
                </a:ln>
                <a:solidFill>
                  <a:srgbClr val="FF0000"/>
                </a:solidFill>
                <a:effectLst/>
                <a:uLnTx/>
                <a:uFillTx/>
                <a:latin typeface="Times New Roman" panose="02020603050405020304" charset="0"/>
                <a:ea typeface="微软雅黑 Light" panose="020B0502040204020203" charset="-122"/>
                <a:cs typeface="Times New Roman" panose="02020603050405020304" charset="0"/>
                <a:sym typeface="微软雅黑 Light" panose="020B0502040204020203" charset="-122"/>
              </a:rPr>
              <a:t>Fact (n) = n * fact (n-1) for n &gt; 0</a:t>
            </a:r>
            <a:endParaRPr kumimoji="0" lang="en-US" altLang="zh-CN" sz="2200" b="0" i="0" u="none" strike="noStrike" kern="1200" cap="none" spc="0" normalizeH="0" baseline="0" noProof="0" dirty="0">
              <a:ln>
                <a:noFill/>
              </a:ln>
              <a:solidFill>
                <a:srgbClr val="FF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endParaRPr>
          </a:p>
          <a:p>
            <a:pPr marL="571500" marR="0" lvl="0" indent="-476250" algn="l" defTabSz="914400" rtl="0" eaLnBrk="0" fontAlgn="base" latinLnBrk="0" hangingPunct="0">
              <a:lnSpc>
                <a:spcPct val="70000"/>
              </a:lnSpc>
              <a:spcBef>
                <a:spcPts val="0"/>
              </a:spcBef>
              <a:spcAft>
                <a:spcPts val="1000"/>
              </a:spcAft>
              <a:buClrTx/>
              <a:buSzPct val="150000"/>
              <a:buFontTx/>
              <a:buBlip>
                <a:blip r:embed="rId4"/>
              </a:buBlip>
              <a:tabLst/>
              <a:defRPr/>
              <a:extLst>
                <a:ext uri="{35155182-B16C-46BC-9424-99874614C6A1}">
                  <wpsdc:indentchars xmlns:wpsdc="http://www.wps.cn/officeDocument/2017/drawingmlCustomData" xmlns="" val="-150" checksum="3228161236"/>
                  <wpsdc:marlchars xmlns:wpsdc="http://www.wps.cn/officeDocument/2017/drawingmlCustomData" xmlns="" val="250" checksum="1039213347"/>
                </a:ext>
              </a:extLst>
            </a:pPr>
            <a:r>
              <a:rPr kumimoji="0" lang="en-US" altLang="zh-CN" sz="25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Light" panose="020B0502040204020203" charset="-122"/>
                <a:cs typeface="Arial" panose="020B0604020202020204" pitchFamily="34" charset="0"/>
                <a:sym typeface="微软雅黑 Light" panose="020B0502040204020203" charset="-122"/>
              </a:rPr>
              <a:t>For example: factorial of 5 is 1 x 2 x 3 x 4 x 5 = 5 x factorial of 4 and this can be a good example of showing a recursive procedure. Every recursive algorithm must have an ending condition, i.e., the recursive calling of the program should be stopped when a condition is fulfilled. In the case of factorial algorithm, the end condition is reached when n is 0.</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9_5*l_h_i*1_2_1"/>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7679_5*l_h_i*1_2_3"/>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679_5*l_h_i*1_2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679_5*l_h_i*1_2_2"/>
  <p:tag name="KSO_WM_TEMPLATE_CATEGORY" val="diagram"/>
  <p:tag name="KSO_WM_TEMPLATE_INDEX" val="20227679"/>
  <p:tag name="KSO_WM_UNIT_LAYERLEVEL" val="1_1_1"/>
  <p:tag name="KSO_WM_TAG_VERSION" val="1.0"/>
  <p:tag name="KSO_WM_BEAUTIFY_FLAG" val=""/>
  <p:tag name="KSO_WM_UNIT_TEXT_FILL_FORE_SCHEMECOLOR_INDEX" val="6"/>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1633</Words>
  <Application>Microsoft Office PowerPoint</Application>
  <PresentationFormat>宽屏</PresentationFormat>
  <Paragraphs>148</Paragraphs>
  <Slides>26</Slides>
  <Notes>11</Notes>
  <HiddenSlides>0</HiddenSlides>
  <MMClips>0</MMClips>
  <ScaleCrop>false</ScaleCrop>
  <HeadingPairs>
    <vt:vector size="6" baseType="variant">
      <vt:variant>
        <vt:lpstr>已用的字体</vt:lpstr>
      </vt:variant>
      <vt:variant>
        <vt:i4>8</vt:i4>
      </vt:variant>
      <vt:variant>
        <vt:lpstr>主题</vt:lpstr>
      </vt:variant>
      <vt:variant>
        <vt:i4>4</vt:i4>
      </vt:variant>
      <vt:variant>
        <vt:lpstr>幻灯片标题</vt:lpstr>
      </vt:variant>
      <vt:variant>
        <vt:i4>26</vt:i4>
      </vt:variant>
    </vt:vector>
  </HeadingPairs>
  <TitlesOfParts>
    <vt:vector size="38" baseType="lpstr">
      <vt:lpstr>Arial</vt:lpstr>
      <vt:lpstr>Arial Black</vt:lpstr>
      <vt:lpstr>Calibri</vt:lpstr>
      <vt:lpstr>Palatino Linotype</vt:lpstr>
      <vt:lpstr>Segoe UI</vt:lpstr>
      <vt:lpstr>Times New Roman</vt:lpstr>
      <vt:lpstr>Wingdings</vt:lpstr>
      <vt:lpstr>等线</vt:lpstr>
      <vt:lpstr>Office 主题</vt:lpstr>
      <vt:lpstr>135_自定义设计方案</vt:lpstr>
      <vt:lpstr>143_自定义设计方案</vt:lpstr>
      <vt:lpstr>134_自定义设计方案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Liping</cp:lastModifiedBy>
  <cp:revision>1</cp:revision>
  <dcterms:created xsi:type="dcterms:W3CDTF">2023-08-20T04:39:39Z</dcterms:created>
  <dcterms:modified xsi:type="dcterms:W3CDTF">2023-08-20T04:40:17Z</dcterms:modified>
</cp:coreProperties>
</file>